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73" r:id="rId2"/>
    <p:sldId id="365" r:id="rId3"/>
    <p:sldId id="364" r:id="rId4"/>
    <p:sldId id="366" r:id="rId5"/>
    <p:sldId id="367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375" r:id="rId14"/>
    <p:sldId id="376" r:id="rId15"/>
    <p:sldId id="377" r:id="rId16"/>
    <p:sldId id="378" r:id="rId17"/>
    <p:sldId id="379" r:id="rId18"/>
    <p:sldId id="380" r:id="rId19"/>
    <p:sldId id="381" r:id="rId20"/>
    <p:sldId id="382" r:id="rId21"/>
    <p:sldId id="383" r:id="rId22"/>
    <p:sldId id="384" r:id="rId23"/>
    <p:sldId id="385" r:id="rId24"/>
    <p:sldId id="386" r:id="rId25"/>
    <p:sldId id="387" r:id="rId26"/>
    <p:sldId id="388" r:id="rId27"/>
    <p:sldId id="389" r:id="rId28"/>
    <p:sldId id="390" r:id="rId29"/>
    <p:sldId id="391" r:id="rId30"/>
    <p:sldId id="392" r:id="rId31"/>
    <p:sldId id="393" r:id="rId32"/>
    <p:sldId id="461" r:id="rId33"/>
    <p:sldId id="462" r:id="rId34"/>
    <p:sldId id="463" r:id="rId35"/>
    <p:sldId id="357" r:id="rId36"/>
    <p:sldId id="394" r:id="rId37"/>
    <p:sldId id="395" r:id="rId38"/>
    <p:sldId id="358" r:id="rId39"/>
    <p:sldId id="396" r:id="rId40"/>
    <p:sldId id="474" r:id="rId41"/>
    <p:sldId id="397" r:id="rId42"/>
    <p:sldId id="398" r:id="rId43"/>
    <p:sldId id="399" r:id="rId44"/>
    <p:sldId id="400" r:id="rId45"/>
    <p:sldId id="401" r:id="rId46"/>
    <p:sldId id="402" r:id="rId47"/>
    <p:sldId id="403" r:id="rId48"/>
    <p:sldId id="404" r:id="rId49"/>
    <p:sldId id="405" r:id="rId50"/>
    <p:sldId id="406" r:id="rId51"/>
    <p:sldId id="407" r:id="rId52"/>
    <p:sldId id="408" r:id="rId53"/>
    <p:sldId id="409" r:id="rId54"/>
    <p:sldId id="410" r:id="rId55"/>
    <p:sldId id="411" r:id="rId56"/>
    <p:sldId id="412" r:id="rId57"/>
    <p:sldId id="413" r:id="rId58"/>
    <p:sldId id="414" r:id="rId59"/>
    <p:sldId id="415" r:id="rId60"/>
    <p:sldId id="416" r:id="rId61"/>
    <p:sldId id="417" r:id="rId62"/>
    <p:sldId id="418" r:id="rId63"/>
    <p:sldId id="443" r:id="rId64"/>
    <p:sldId id="444" r:id="rId65"/>
    <p:sldId id="445" r:id="rId66"/>
    <p:sldId id="446" r:id="rId67"/>
    <p:sldId id="448" r:id="rId68"/>
    <p:sldId id="450" r:id="rId69"/>
    <p:sldId id="451" r:id="rId70"/>
    <p:sldId id="453" r:id="rId71"/>
    <p:sldId id="455" r:id="rId72"/>
    <p:sldId id="457" r:id="rId73"/>
    <p:sldId id="458" r:id="rId74"/>
    <p:sldId id="460" r:id="rId75"/>
    <p:sldId id="359" r:id="rId76"/>
    <p:sldId id="419" r:id="rId77"/>
    <p:sldId id="420" r:id="rId78"/>
    <p:sldId id="421" r:id="rId79"/>
    <p:sldId id="422" r:id="rId80"/>
    <p:sldId id="423" r:id="rId81"/>
    <p:sldId id="424" r:id="rId82"/>
    <p:sldId id="425" r:id="rId83"/>
    <p:sldId id="426" r:id="rId84"/>
    <p:sldId id="447" r:id="rId85"/>
    <p:sldId id="470" r:id="rId86"/>
    <p:sldId id="471" r:id="rId87"/>
    <p:sldId id="472" r:id="rId88"/>
    <p:sldId id="360" r:id="rId89"/>
    <p:sldId id="427" r:id="rId90"/>
    <p:sldId id="428" r:id="rId91"/>
    <p:sldId id="361" r:id="rId92"/>
    <p:sldId id="429" r:id="rId93"/>
    <p:sldId id="475" r:id="rId94"/>
    <p:sldId id="430" r:id="rId95"/>
    <p:sldId id="436" r:id="rId96"/>
    <p:sldId id="431" r:id="rId97"/>
    <p:sldId id="432" r:id="rId98"/>
    <p:sldId id="437" r:id="rId99"/>
    <p:sldId id="438" r:id="rId100"/>
    <p:sldId id="439" r:id="rId101"/>
    <p:sldId id="433" r:id="rId102"/>
    <p:sldId id="434" r:id="rId103"/>
    <p:sldId id="435" r:id="rId104"/>
    <p:sldId id="464" r:id="rId105"/>
    <p:sldId id="465" r:id="rId106"/>
    <p:sldId id="466" r:id="rId107"/>
    <p:sldId id="467" r:id="rId108"/>
    <p:sldId id="468" r:id="rId109"/>
    <p:sldId id="469" r:id="rId110"/>
    <p:sldId id="362" r:id="rId111"/>
    <p:sldId id="440" r:id="rId112"/>
    <p:sldId id="363" r:id="rId113"/>
    <p:sldId id="441" r:id="rId114"/>
    <p:sldId id="442" r:id="rId11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5" d="100"/>
          <a:sy n="65" d="100"/>
        </p:scale>
        <p:origin x="1212" y="6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65FE-FC66-4A5D-BDF1-154AA5C5718A}" type="datetimeFigureOut">
              <a:rPr lang="en-MY" smtClean="0"/>
              <a:t>2/9/2020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5532-28FE-46F9-86E1-CA6F8D10368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61437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65FE-FC66-4A5D-BDF1-154AA5C5718A}" type="datetimeFigureOut">
              <a:rPr lang="en-MY" smtClean="0"/>
              <a:t>2/9/2020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5532-28FE-46F9-86E1-CA6F8D10368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55691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65FE-FC66-4A5D-BDF1-154AA5C5718A}" type="datetimeFigureOut">
              <a:rPr lang="en-MY" smtClean="0"/>
              <a:t>2/9/2020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5532-28FE-46F9-86E1-CA6F8D10368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2973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65FE-FC66-4A5D-BDF1-154AA5C5718A}" type="datetimeFigureOut">
              <a:rPr lang="en-MY" smtClean="0"/>
              <a:t>2/9/2020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5532-28FE-46F9-86E1-CA6F8D10368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30957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65FE-FC66-4A5D-BDF1-154AA5C5718A}" type="datetimeFigureOut">
              <a:rPr lang="en-MY" smtClean="0"/>
              <a:t>2/9/2020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5532-28FE-46F9-86E1-CA6F8D10368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84027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65FE-FC66-4A5D-BDF1-154AA5C5718A}" type="datetimeFigureOut">
              <a:rPr lang="en-MY" smtClean="0"/>
              <a:t>2/9/2020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5532-28FE-46F9-86E1-CA6F8D10368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14636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65FE-FC66-4A5D-BDF1-154AA5C5718A}" type="datetimeFigureOut">
              <a:rPr lang="en-MY" smtClean="0"/>
              <a:t>2/9/2020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5532-28FE-46F9-86E1-CA6F8D10368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28218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65FE-FC66-4A5D-BDF1-154AA5C5718A}" type="datetimeFigureOut">
              <a:rPr lang="en-MY" smtClean="0"/>
              <a:t>2/9/2020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5532-28FE-46F9-86E1-CA6F8D10368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37595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65FE-FC66-4A5D-BDF1-154AA5C5718A}" type="datetimeFigureOut">
              <a:rPr lang="en-MY" smtClean="0"/>
              <a:t>2/9/2020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5532-28FE-46F9-86E1-CA6F8D10368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48910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65FE-FC66-4A5D-BDF1-154AA5C5718A}" type="datetimeFigureOut">
              <a:rPr lang="en-MY" smtClean="0"/>
              <a:t>2/9/2020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5532-28FE-46F9-86E1-CA6F8D10368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04710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465FE-FC66-4A5D-BDF1-154AA5C5718A}" type="datetimeFigureOut">
              <a:rPr lang="en-MY" smtClean="0"/>
              <a:t>2/9/2020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35532-28FE-46F9-86E1-CA6F8D10368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08998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465FE-FC66-4A5D-BDF1-154AA5C5718A}" type="datetimeFigureOut">
              <a:rPr lang="en-MY" smtClean="0"/>
              <a:t>2/9/2020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35532-28FE-46F9-86E1-CA6F8D10368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47887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70F3BE-4AD7-4F16-B8D6-3318AF7B14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A3A040E-E24D-4654-992C-A38450C274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9FD3C5B-10D9-4532-8424-4823EE51F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79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76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965834" y="801446"/>
            <a:ext cx="5363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PROGRAM DAN INISIATIF SEMASA</a:t>
            </a:r>
            <a:endParaRPr lang="sv-SE" sz="24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473878" y="1391366"/>
            <a:ext cx="585566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Kementerian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Pembangunan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Bandar (KPLB)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melaksanakan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program-program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yang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bermatlamat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merangsang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pertumbuhan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kawasan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aktiviti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turut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menyokong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aktiviti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lain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sekitarnya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 Di KPLB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dua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bahagian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utama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terlibat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secara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langsung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Bahagian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Pembangunan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Desa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(UD)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Bahagian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Pembangunan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Komuniti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(EK). 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Pembangunan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juga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disokong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bahagian-bahagian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lain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seperti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Bahagian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Komuniti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Desa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(KD)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Bahagian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Kesejahteraan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Rakyat.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peringkat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jabatan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agensi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bawah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KPLB,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kesemuanya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turut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melaksanakan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aktiviti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sokongan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pembangunan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termasuk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Institut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Kemajuan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Desa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(INFRA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tujuan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Ekosistem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Usahawan@KPLB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kesemua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program-program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dilaksanakan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disenaraikan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rujukan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dibuat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Dasar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Nasional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(DKN) 2030.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Sehubungan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Itu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program-program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dijalankan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KPLB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disusun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dibahagikan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lapan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(8)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tumpuan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sepertimana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digunapakai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DKN2030.</a:t>
            </a:r>
          </a:p>
        </p:txBody>
      </p:sp>
    </p:spTree>
    <p:extLst>
      <p:ext uri="{BB962C8B-B14F-4D97-AF65-F5344CB8AC3E}">
        <p14:creationId xmlns:p14="http://schemas.microsoft.com/office/powerpoint/2010/main" val="412046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837522" y="796408"/>
            <a:ext cx="536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1. PEMBIAYAAN KEWANGAN</a:t>
            </a:r>
            <a:endParaRPr lang="sv-SE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55740"/>
            <a:ext cx="6281003" cy="7979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r>
              <a:rPr lang="ms-MY" sz="1250" spc="15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Perniagaan </a:t>
            </a:r>
            <a:r>
              <a:rPr lang="ms-MY" sz="125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atau perusahaan yang berhasrat untuk mengembangkan perniagaan mereka dengan lebih luas sememangnya memerlukan sokongan dari segi dana atau pembiayaan. Oleh itu, KPLB dan Agensi di bawahnya menawarkan </a:t>
            </a:r>
            <a:r>
              <a:rPr lang="ms-MY" sz="1250" spc="15" dirty="0" smtClean="0">
                <a:solidFill>
                  <a:srgbClr val="FFFF00"/>
                </a:solidFill>
                <a:latin typeface="Bahnschrift" panose="020B0502040204020203" pitchFamily="34" charset="0"/>
                <a:cs typeface="Tahoma"/>
              </a:rPr>
              <a:t>31 </a:t>
            </a:r>
            <a:r>
              <a:rPr lang="ms-MY" sz="1250" spc="15" dirty="0">
                <a:solidFill>
                  <a:srgbClr val="FFFF00"/>
                </a:solidFill>
                <a:latin typeface="Bahnschrift" panose="020B0502040204020203" pitchFamily="34" charset="0"/>
                <a:cs typeface="Tahoma"/>
              </a:rPr>
              <a:t>buah program pembiayaan kewangan </a:t>
            </a:r>
            <a:r>
              <a:rPr lang="ms-MY" sz="125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dan geran perniagaan yang telah memberi manfaat usahawan luar bandar. Kebanyakan program pembiayaan kewangan ini disasarkan kepada usahawan daripada kategori sederhana.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Program-program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tersebut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adalah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seperti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berikut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MY" sz="1250" i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Rural Business Challenge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(RBC);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Skim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Desa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(SPED);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Mobilepreneur@KPLB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Desa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Lestari;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Teknikal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(PUTEK);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 PUTRA (PUTRA);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Skim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Desa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Nano (SPED Nano);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Skim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Lepasan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IPMA (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SEMAi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Skim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Orang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Kelainan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Upaya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(OKU);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Skim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Mudah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Jaya (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SPiM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Skim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Mudah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Jaya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Tekno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SPiM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Tekno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Skim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Mudah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Jaya  (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DanaNITA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Skim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Mudah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Jaya (KARAVAN);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Skim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Mudah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Jaya (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Profesional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 Pembangunan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Profesional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(PROSPEC);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Skim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Kontrak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Ekspress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SPiKE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Skim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Kontrak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Ekspress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Bersama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GLC (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SPiKE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GLC);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Skim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Jaminan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MARA (SJUM);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MARA Entrepreneur Guarantee Scheme (MEGS);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Skim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Global MARA (GEMS);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Galakan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Eksport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Bumiputera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 Pembangunan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Rantaian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Nilai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PRiN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MARA Integrated Smart Auto (MISA);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 Pembangunan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Mikro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 Pembangunan Homestay;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Skim Modal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Pusingan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(SMPPU);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Pinjaman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Tabung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Kebajikan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Penduduk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(TEKP);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Integpreneur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Ternakan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Tanaman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Pinjaman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Tabung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Pembangunan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Sosio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Kecil (TPSEPK)</a:t>
            </a:r>
          </a:p>
          <a:p>
            <a:pPr marL="342900" indent="-342900" algn="just">
              <a:buFont typeface="+mj-lt"/>
              <a:buAutoNum type="arabicPeriod"/>
            </a:pP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54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56037" y="575815"/>
            <a:ext cx="536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RURAL BUSINESS CHALLENGE (RBC)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9491"/>
            <a:ext cx="6281003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2012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209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pemenang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RM15,000,000.00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Menggalakkan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golongan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belia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khususnya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memilih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kerjaya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pilihan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pekerjaan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baharu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peningkatan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penduduk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sekitar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 dan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kawasan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menarik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didiami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80% usahawan berjaya meningkatkan pendapatan melebihi 30%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Golongan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belia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 DESA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ARAS 19, PERSIARAN PERDANA, PRESINT 4, PUSAT PENTADBIRAN KERAJAAN PERSEKUTUAN, 62100 PUTRAJAYA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TEL: 03-8891 5602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FAKS: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03-8888 2341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09C54128-4A96-4035-B899-1D5FEB8F9932}"/>
              </a:ext>
            </a:extLst>
          </p:cNvPr>
          <p:cNvSpPr/>
          <p:nvPr/>
        </p:nvSpPr>
        <p:spPr>
          <a:xfrm>
            <a:off x="378877" y="5174831"/>
            <a:ext cx="6281002" cy="2246769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Belia (18-40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);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Kategori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Pengembangan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3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Idea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masih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belum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didaftarkan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kurang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3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maju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menguntungkan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 dan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Mesti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mengembangkan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kawasan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67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56037" y="575815"/>
            <a:ext cx="536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PEMBIAYAAN EKONOMI DESA (SPED)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752" y="1379491"/>
            <a:ext cx="6281003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10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Januari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2001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3,949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Membangunkan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semua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maju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dibenarkan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oleh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undang-undang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Menggalakkan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penglibatan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pembangunan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pekerjaan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maju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masyarakat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Memajukan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sektor-sektor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berpotensi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tinggi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berdaya saing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berpotensi tinggi 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Bumiputera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Berumur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18 – 60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sewaktu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permohonan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premis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&amp;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beralamat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bawah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MPL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Berdaftar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SSM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Semenanjung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Malaysia / SK) 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Ordinan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Sabah &amp; Sarawak. 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Lesen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Berniaga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Had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Komitmen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Kredit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RM500,000.00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Dokumen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diperlukan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pihak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bank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CCRIS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CTOS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 DESA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ARAS 19, PERSIARAN PERDANA, PRESINT 4, PUSAT PENTADBIRAN KERAJAAN PERSEKUTUAN, 62100 PUTRAJAYA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TEL: 03-8891 5602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FAKS: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03-8888 2341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09C54128-4A96-4035-B899-1D5FEB8F9932}"/>
              </a:ext>
            </a:extLst>
          </p:cNvPr>
          <p:cNvSpPr/>
          <p:nvPr/>
        </p:nvSpPr>
        <p:spPr>
          <a:xfrm>
            <a:off x="378877" y="7447920"/>
            <a:ext cx="6281003" cy="28469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062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56037" y="575815"/>
            <a:ext cx="536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MOBILEPRENEUR@KPLB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89187"/>
            <a:ext cx="6281003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2016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3500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kumpulan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bergerak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berasaskan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Membantu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belia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 dan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Membolehkan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bergerak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kerjaya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seterusnya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memajukan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kawasan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Bilangan peserta program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Sekurang-kurangnya 80% usahawan berjaya meningkatkan pendapatan 30% dari pendapatan asal selepas setahun berniaga.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Golongan B40;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Belia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 dan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Tinggal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kawasan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Warganegara Malaysia;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Berumur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45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tinggal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kawasan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Memiliki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lessen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motosikal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kelas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B2; dan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Memiliki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kelulusan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SKM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Tahap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pengalaman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6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bulan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* (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tertentu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sahaja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 DESA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ARAS 19, PERSIARAN PERDANA, PRESINT 4, PUSAT PENTADBIRAN KERAJAAN PERSEKUTUAN, 62100 PUTRAJAYA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TEL: 03-8891 5602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FAKS: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03-8888 2341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356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9462" y="566322"/>
            <a:ext cx="536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DESA LESTARI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93480"/>
            <a:ext cx="6281003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2013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108 kampung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RM10,000,000.00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pengupayaan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komuniti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merancang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menjayakan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pelaksanaan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pembangunan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kampung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Memperkasa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aktiviti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penduduk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kampung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operasi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membuka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pekerjaan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baharu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peningkatan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penduduk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kampung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pendapatan kasar 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koperasi </a:t>
            </a: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sekurang-kurangnya 5% selepas setahun pelaksanaan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Mewujudkan sekurang-kurangnya 10 peluang pekerjaan baharu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Sekurang-kurangnya 30% Ketua Isi Rumah (KIR) menganggotai 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koperasi </a:t>
            </a:r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Masyarakat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Golongan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belia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Ketua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Isi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Rumah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(KIR)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Semua kampung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MPKK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Dicalonkan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oleh Kerajaan Negeri/ LKW/  SKM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Berpotensi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sumber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semulajadi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dibangunkan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melaksanakan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komuniti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Bersedia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melaksanakan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Institusi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kepimpinan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berwibawa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Kelebihan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kampung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cemerlang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sedia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Koperasi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Komuniti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EKONOMI KOMUNITI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ARAS 28, PERSIARAN PERDANA, PRESINT 4, PUSAT PENTADBIRAN KERAJAAN PERSEKUTUAN, 62100 PUTRAJAYA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TEL: 03-8891 2081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FAKS: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03-8888 2325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Pengantarabangsaan</a:t>
            </a:r>
          </a:p>
        </p:txBody>
      </p:sp>
    </p:spTree>
    <p:extLst>
      <p:ext uri="{BB962C8B-B14F-4D97-AF65-F5344CB8AC3E}">
        <p14:creationId xmlns:p14="http://schemas.microsoft.com/office/powerpoint/2010/main" val="358755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9462" y="555733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PEMBIAYAAN TEKNIKAL (PUTEK)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81262"/>
            <a:ext cx="6281003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Tahun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mula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			: 1996</a:t>
            </a:r>
          </a:p>
          <a:p>
            <a:pPr algn="just"/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Bilangan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peserta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sehingga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2019		: 952 orang</a:t>
            </a:r>
          </a:p>
          <a:p>
            <a:pPr algn="just"/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Peruntukan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program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tahun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2020		: RM4,000,000.00</a:t>
            </a:r>
          </a:p>
          <a:p>
            <a:pPr algn="just"/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Lepasan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IKM,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GiatMARA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,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UniKL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dan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falkultinya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seperti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MFI, GMI, BMI, FITEC dan lain-lain program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kemahiran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yang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dianjurkan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oleh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Lepasan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institusi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teknikal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kerajaan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seperti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IKBN,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Bekas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Tentera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/ Polis 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dan lain-lain, dan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lepasan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institusi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teknikal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swasta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Lepasan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siswazah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yang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mempunyai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latar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belakang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teknikal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dalam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bidang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masing-masing</a:t>
            </a: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Orang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perseorangan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yang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mempunyai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kompeten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dalam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bidang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kemahiran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masing-masing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sama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ada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melalui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program-program “apprenticeships”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atau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pengalaman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kerja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yang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boleh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disahkan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oleh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pihak-pihak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tertentu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00" dirty="0">
                <a:solidFill>
                  <a:prstClr val="white"/>
                </a:solidFill>
                <a:latin typeface="Bahnschrift" panose="020B0502040204020203" pitchFamily="34" charset="0"/>
              </a:rPr>
              <a:t>Seramai 95,315 </a:t>
            </a:r>
            <a:r>
              <a:rPr lang="it-IT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usahawan/ </a:t>
            </a:r>
            <a:r>
              <a:rPr lang="it-IT" sz="1200" dirty="0">
                <a:solidFill>
                  <a:prstClr val="white"/>
                </a:solidFill>
                <a:latin typeface="Bahnschrift" panose="020B0502040204020203" pitchFamily="34" charset="0"/>
              </a:rPr>
              <a:t>bakal usahawan menyertai </a:t>
            </a:r>
            <a:r>
              <a:rPr lang="it-IT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aktiviti/ </a:t>
            </a:r>
            <a:r>
              <a:rPr lang="it-IT" sz="1200" dirty="0">
                <a:solidFill>
                  <a:prstClr val="white"/>
                </a:solidFill>
                <a:latin typeface="Bahnschrift" panose="020B0502040204020203" pitchFamily="34" charset="0"/>
              </a:rPr>
              <a:t>program latihan keusahawanan yang disediakan.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00" dirty="0">
                <a:solidFill>
                  <a:prstClr val="white"/>
                </a:solidFill>
                <a:latin typeface="Bahnschrift" panose="020B0502040204020203" pitchFamily="34" charset="0"/>
              </a:rPr>
              <a:t>70% usahawan akan mengalami peningkatan 10% dalam jualan.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00" dirty="0">
                <a:solidFill>
                  <a:prstClr val="white"/>
                </a:solidFill>
                <a:latin typeface="Bahnschrift" panose="020B0502040204020203" pitchFamily="34" charset="0"/>
              </a:rPr>
              <a:t>65% usahawan akan mengalami pertambahan pekerja sekurang-kurangnya 5% dari bilangan  pekerja sedia ada</a:t>
            </a:r>
          </a:p>
          <a:p>
            <a:pPr algn="just"/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>
              <a:buFont typeface="+mj-lt"/>
              <a:buAutoNum type="arabicPeriod"/>
            </a:pPr>
            <a:r>
              <a:rPr lang="sv-SE" sz="1200" dirty="0">
                <a:solidFill>
                  <a:prstClr val="white"/>
                </a:solidFill>
                <a:latin typeface="Bahnschrift" panose="020B0502040204020203" pitchFamily="34" charset="0"/>
              </a:rPr>
              <a:t>Usahawan Bumiputera;</a:t>
            </a:r>
          </a:p>
          <a:p>
            <a:pPr marL="685800" lvl="1" indent="-228600">
              <a:buFont typeface="+mj-lt"/>
              <a:buAutoNum type="alphaLcParenR"/>
            </a:pPr>
            <a:r>
              <a:rPr lang="sv-SE" sz="1200" dirty="0">
                <a:solidFill>
                  <a:prstClr val="white"/>
                </a:solidFill>
                <a:latin typeface="Bahnschrift" panose="020B0502040204020203" pitchFamily="34" charset="0"/>
              </a:rPr>
              <a:t>Lepasan Institusi Pendidikan MARA (IPMa) dan berjaya menamatkan pengajian</a:t>
            </a:r>
          </a:p>
          <a:p>
            <a:pPr marL="685800" lvl="1" indent="-228600">
              <a:buFont typeface="+mj-lt"/>
              <a:buAutoNum type="alphaLcParenR"/>
            </a:pPr>
            <a:r>
              <a:rPr lang="sv-SE" sz="1200" dirty="0">
                <a:solidFill>
                  <a:prstClr val="white"/>
                </a:solidFill>
                <a:latin typeface="Bahnschrift" panose="020B0502040204020203" pitchFamily="34" charset="0"/>
              </a:rPr>
              <a:t>Institusi teknikal kerajaan/ swasta</a:t>
            </a:r>
          </a:p>
          <a:p>
            <a:pPr lvl="1"/>
            <a:endParaRPr lang="sv-SE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2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  <a:endParaRPr lang="en-MY" sz="1200" dirty="0" smtClean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PEJABAT MARA BERDEKATAN</a:t>
            </a: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</a:effectLst>
              </a:rPr>
              <a:t>Bidang</a:t>
            </a:r>
            <a:r>
              <a:rPr lang="en-MY" sz="12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</a:effectLst>
              </a:rPr>
              <a:t> </a:t>
            </a:r>
            <a:r>
              <a:rPr lang="en-MY" sz="1200" dirty="0" err="1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</a:effectLst>
              </a:rPr>
              <a:t>Tumpuan</a:t>
            </a:r>
            <a:r>
              <a:rPr lang="en-MY" sz="12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</a:effectLst>
              </a:rPr>
              <a:t>: </a:t>
            </a:r>
            <a:r>
              <a:rPr lang="fi-FI" sz="12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</a:effectLst>
              </a:rPr>
              <a:t>Latihan &amp; Pembangunan Kapasiti &amp; Pembiayaan</a:t>
            </a:r>
          </a:p>
          <a:p>
            <a:endParaRPr lang="en-MY" sz="12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EF7377CC-A416-4DFD-9386-ED0261C9FD44}"/>
              </a:ext>
            </a:extLst>
          </p:cNvPr>
          <p:cNvSpPr/>
          <p:nvPr/>
        </p:nvSpPr>
        <p:spPr>
          <a:xfrm>
            <a:off x="378877" y="6435518"/>
            <a:ext cx="6281002" cy="3970318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Warganegara Malaysia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bertaraf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berusia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18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tahun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hingga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60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tahun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Mempunyai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Ijazah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/ Diploma/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Sijil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Kemahiran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Teknikal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daripada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IPMa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/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Institusi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Teknikal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kerajaan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atau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swasta</a:t>
            </a: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Berpengalaman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/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berpengetahuan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dalam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bidang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yang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diceburi</a:t>
            </a: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Mempunyai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permit/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surat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kebenaran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daripada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pihak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berkuasa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untuk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tersebut</a:t>
            </a:r>
            <a:endParaRPr lang="en-MY" sz="1200" dirty="0" smtClean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00" dirty="0" smtClean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00" dirty="0" smtClean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00" dirty="0" smtClean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00" dirty="0" smtClean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00" dirty="0" smtClean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00" dirty="0" err="1" smtClean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449263" indent="-274638" algn="just">
              <a:buFont typeface="+mj-lt"/>
              <a:buAutoNum type="arabicPeriod"/>
            </a:pP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Mempunyai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tapak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/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premis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/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bengkel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perniagaan</a:t>
            </a:r>
            <a:endParaRPr lang="en-MY" sz="1200" dirty="0" smtClean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449263" indent="-274638" algn="just">
              <a:buFont typeface="+mj-lt"/>
              <a:buAutoNum type="arabicPeriod"/>
            </a:pP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Mendapat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sokongan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pengawal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pusat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IPMa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berkaitan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</a:p>
          <a:p>
            <a:pPr marL="449263" indent="-274638" algn="just">
              <a:buFont typeface="+mj-lt"/>
              <a:buAutoNum type="arabicPeriod"/>
            </a:pP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Usahawan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perlu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melibatkan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diri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sepenuh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masa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dalam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</a:p>
          <a:p>
            <a:pPr marL="449263" indent="-274638" algn="just">
              <a:buFont typeface="+mj-lt"/>
              <a:buAutoNum type="arabicPeriod"/>
            </a:pP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telah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beroperasi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melebihi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enam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(6)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bulan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dan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tidak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melebihi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lima (5)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tahun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</a:p>
          <a:p>
            <a:pPr marL="449263" indent="-274638" algn="just">
              <a:buFont typeface="+mj-lt"/>
              <a:buAutoNum type="arabicPeriod"/>
            </a:pP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Ujian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Psikometrik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(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markah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55%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ke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atas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)</a:t>
            </a:r>
          </a:p>
          <a:p>
            <a:pPr marL="449263" indent="-274638" algn="just">
              <a:buFont typeface="+mj-lt"/>
              <a:buAutoNum type="arabicPeriod"/>
            </a:pP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Bebas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dari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senarai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hitam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MARA</a:t>
            </a:r>
          </a:p>
          <a:p>
            <a:pPr marL="449263" indent="-274638" algn="just">
              <a:buFont typeface="+mj-lt"/>
              <a:buAutoNum type="arabicPeriod"/>
            </a:pP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patuh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Syariah</a:t>
            </a: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02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51337" y="567765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PEMBIAYAAN BELIA (PUTRA)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77562"/>
            <a:ext cx="6281003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2014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12,615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RM4,000,000.00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Melahirkan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dinamik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generasi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memulakan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25% usahawan memperolehi peningkatan nilai jualan.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10% usahawan mewujudkan peluang pekerjaan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80% usahawan masih menjalankan perniagaan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</a:t>
            </a:r>
          </a:p>
          <a:p>
            <a:pPr lvl="1" algn="just"/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Lepasan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nstitusi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Pendidikan MARA (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IPMa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Pelajar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IPMa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mengikuti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latihan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inkubator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IPMa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Generasi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Muda/ Belia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kurang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(3)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bulan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perkembangan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baik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Berumur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kurang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40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semasa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permohonan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melibatkan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separuh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Bebas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senarai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hitam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patuh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Syariah 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844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7587" y="603547"/>
            <a:ext cx="568197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PEMBIAYAAN EKONOMI DESA NANO </a:t>
            </a:r>
            <a:r>
              <a:rPr lang="en-US" sz="16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(</a:t>
            </a:r>
            <a:r>
              <a:rPr lang="en-US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SPED NANO)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82600"/>
            <a:ext cx="6281003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2018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1,369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Melahirkan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startup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pekerjaan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peningkatan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25% usahawan memperolehi peningkatan nilai jualan.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10% usahawan mewujudkan peluang pekerjaan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80% usahawan masih menjalankan perniagaan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</a:t>
            </a:r>
          </a:p>
          <a:p>
            <a:pPr lvl="1" algn="just"/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Lepasan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nstitusi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Pendidikan MARA (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IPMa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Pelajar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IPMa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mengikuti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latihan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inkubator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IPMa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Generasi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Muda/ Belia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kurang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(3)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bulan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perkembangan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baik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Berumur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kurang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40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semasa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permohonan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melibatkan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separuh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Bebas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senarai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hitam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patuh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Syariah 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849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7587" y="579640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PEMBIAYAAN LEPASAN IPMA (</a:t>
            </a:r>
            <a:r>
              <a:rPr lang="en-US" sz="2000" b="1" i="1" dirty="0" err="1">
                <a:solidFill>
                  <a:srgbClr val="FFFF00"/>
                </a:solidFill>
                <a:latin typeface="Bahnschrift" panose="020B0502040204020203" pitchFamily="34" charset="0"/>
              </a:rPr>
              <a:t>SEMAi</a:t>
            </a:r>
            <a:r>
              <a:rPr lang="en-US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63212"/>
            <a:ext cx="6281003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2011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nb-NO" sz="1400" dirty="0">
                <a:solidFill>
                  <a:schemeClr val="bg1"/>
                </a:solidFill>
                <a:latin typeface="Bahnschrift" panose="020B0502040204020203" pitchFamily="34" charset="0"/>
              </a:rPr>
              <a:t>2,195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RM2,800,000.00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lepasan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Institusi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Pendidikan MARA (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IPMa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)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bersifat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komersial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usahawan mendapat peningkatan jualan.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pertambahan bilangan pekerja.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perniagaan  mendapat peningkatan aset bersih perniagaan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</a:t>
            </a:r>
          </a:p>
          <a:p>
            <a:pPr lvl="1" algn="just"/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Lepasan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nstitusi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Pendidikan MARA (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IPMa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Pelajar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IPMa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mengikuti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latihan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inkubator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IPMa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Generasi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Muda/ Belia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kurang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(3)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bulan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perkembangan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baik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Berumur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kurang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40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semasa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permohonan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melibatkan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separuh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Bebas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senarai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hitam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patuh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Syariah 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187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15712" y="591515"/>
            <a:ext cx="572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PEMBIAYAAN ORANG KELAINAN UPAYA (OKU)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63296"/>
            <a:ext cx="6281003" cy="8063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2013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nb-NO" sz="1400" dirty="0">
                <a:solidFill>
                  <a:schemeClr val="bg1"/>
                </a:solidFill>
                <a:latin typeface="Bahnschrift" panose="020B0502040204020203" pitchFamily="34" charset="0"/>
              </a:rPr>
              <a:t>116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RM700,000.00</a:t>
            </a:r>
          </a:p>
          <a:p>
            <a:pPr algn="just"/>
            <a:endParaRPr lang="en-MY" sz="14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OBJEKTIF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Membantu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OKU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berdikari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mengusahakan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 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usahawan mendapat peningkatan jualan.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pertambahan bilangan pekerja.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perniagaan  mendapat peningkatan aset bersih perniagaan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 OKU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Pemohon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pertama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kali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memohon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Malaysia 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berusia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60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Berpengalaman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berpengetahuan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permit/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surat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kebenaran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pihak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berkuasa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tersebut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Permohonan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golongan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OKU,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semua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jenis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ketidakupayaan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kecuali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ketidakupayaan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mental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Kad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Pendaftaran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OKU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JKM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masa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Had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: RM50k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cagaran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jaminan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Tempoh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maksimum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15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Bebas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senarai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hitam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patuh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Syariah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823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6987" y="567608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PEMBIAYAAN MUDAH JAYA (</a:t>
            </a:r>
            <a:r>
              <a:rPr lang="en-US" sz="2000" b="1" i="1" dirty="0" err="1">
                <a:solidFill>
                  <a:srgbClr val="FFFF00"/>
                </a:solidFill>
                <a:latin typeface="Bahnschrift" panose="020B0502040204020203" pitchFamily="34" charset="0"/>
              </a:rPr>
              <a:t>SPiM</a:t>
            </a:r>
            <a:r>
              <a:rPr lang="en-US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86546"/>
            <a:ext cx="6281003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2013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nb-NO" sz="1400" dirty="0">
                <a:solidFill>
                  <a:schemeClr val="bg1"/>
                </a:solidFill>
                <a:latin typeface="Bahnschrift" panose="020B0502040204020203" pitchFamily="34" charset="0"/>
              </a:rPr>
              <a:t>5,709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arah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menambah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mempertingkatkan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tahap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perdagangan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perindustrian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bersaiz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sederhana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usahawan mendapat peningkatan jualan.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pertambahan bilangan pekerja.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perniagaan  mendapat peningkatan aset bersih perniagaan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Pemohon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pertama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kali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memohon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Malaysia 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berusia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60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Berpengalaman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berpengetahuan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permit/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surat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kebenaran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pihak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berkuasa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tersebut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10% modal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kos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keseluruhan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melibatkan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enam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(6)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bulan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Ujian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Psikometrik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markah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55%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Bebas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senarai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hitam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patuh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Syariah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138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5112" y="567922"/>
            <a:ext cx="57235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PEMBIAYAAN MUDAH JAYA </a:t>
            </a:r>
            <a:r>
              <a:rPr lang="en-US" sz="16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UNTUK USAHAWAN </a:t>
            </a:r>
            <a:r>
              <a:rPr lang="en-US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TEKNO (</a:t>
            </a:r>
            <a:r>
              <a:rPr lang="en-US" sz="1650" b="1" i="1" dirty="0" err="1">
                <a:solidFill>
                  <a:srgbClr val="FFFF00"/>
                </a:solidFill>
                <a:latin typeface="Bahnschrift" panose="020B0502040204020203" pitchFamily="34" charset="0"/>
              </a:rPr>
              <a:t>SPiM</a:t>
            </a:r>
            <a:r>
              <a:rPr lang="en-US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 TEKNO)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61071"/>
            <a:ext cx="6281003" cy="7986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			: 2016 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nb-NO" sz="1350" dirty="0">
                <a:solidFill>
                  <a:schemeClr val="bg1"/>
                </a:solidFill>
                <a:latin typeface="Bahnschrift" panose="020B0502040204020203" pitchFamily="34" charset="0"/>
              </a:rPr>
              <a:t>106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arah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menambah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mempertingkatkan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tahap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teknologi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usahawan tekno mendapat peningkatan jualan.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pertambahan bilangan pekerja.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perniagaan </a:t>
            </a:r>
            <a:r>
              <a:rPr lang="it-IT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berteraskan </a:t>
            </a: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teknologi mendapat peningkatan aset bersih perniagaan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sv-SE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Inkubator/ </a:t>
            </a: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Teknousahawan Bumiputera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Usahawan Tekno IPMa, UA dan IPTS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Usahawan Taman Industri Halal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Penyewa MARA yang terlibat dalam </a:t>
            </a:r>
            <a:r>
              <a:rPr lang="sv-SE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industri </a:t>
            </a: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berteraskan teknologi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Pemohon 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pertama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kali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memohon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Malaysia 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berusia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60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Berpengalaman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berpengetahuan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permit/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surat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kebenaran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pihak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berkuasa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tersebut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10% modal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kos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keseluruhan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perlu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melibatkan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enam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(6)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bulan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Ujian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Psikometrik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markah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55%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Bebas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senarai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hitam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patuh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Syariah</a:t>
            </a:r>
          </a:p>
          <a:p>
            <a:pPr algn="just"/>
            <a:endParaRPr lang="en-MY" sz="13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0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6987" y="591358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PEMBIAYAAN MUDAH JAYA (DanaNITA)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4519"/>
            <a:ext cx="6281003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2017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nb-NO" sz="1400" dirty="0">
                <a:solidFill>
                  <a:schemeClr val="bg1"/>
                </a:solidFill>
                <a:latin typeface="Bahnschrift" panose="020B0502040204020203" pitchFamily="34" charset="0"/>
              </a:rPr>
              <a:t>1,126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RM7,000,000.00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khusus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wanita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tujuan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mengembangkan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usahawan tekno mendapat peningkatan jualan.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pertambahan bilangan pekerja.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perniagaan berteraskan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teknologi mendapat peningkatan aset bersih perniagaan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Pemohon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pertama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kali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memohon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Malaysia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berusia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60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Berpengalaman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berpengetahuan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permit/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surat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kebenaran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pihak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berkuasa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tersebut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10% modal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kos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keseluruhan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melibatkan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enam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(6)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bulan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Ujian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Psikometrik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markah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55%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Bebas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senarai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hitam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patuh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Syariah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597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48862" y="591358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PEMBIAYAAN MUDAH JAYA (KARAVAN)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62644"/>
            <a:ext cx="6281003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2016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nb-NO" sz="1400" dirty="0">
                <a:solidFill>
                  <a:schemeClr val="bg1"/>
                </a:solidFill>
                <a:latin typeface="Bahnschrift" panose="020B0502040204020203" pitchFamily="34" charset="0"/>
              </a:rPr>
              <a:t>47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RM1,400,000.00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khas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membeli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karavan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trak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(mobile truck)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sama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peruncitan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usahawan mendapat peningkatan jualan.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pertambahan bilangan pekerja.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perniagaan  mendapat peningkatan aset bersih perniagaan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Pemohon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pertama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kali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memohon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Malaysia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berusia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60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Berpengalaman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berpengetahuan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permit/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surat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kebenaran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pihak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berkuasa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tersebut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10% modal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kos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keseluruhan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melibatkan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enam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(6)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bulan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Ujian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Psikometrik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markah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55%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Bebas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senarai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hitam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patuh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Syariah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221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5112" y="556361"/>
            <a:ext cx="57235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PEMBIAYAAN MUDAH JAYA (USAHAWAN PROFESIONAL)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62644"/>
            <a:ext cx="6281003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2018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nb-NO" sz="1400" dirty="0">
                <a:solidFill>
                  <a:schemeClr val="bg1"/>
                </a:solidFill>
                <a:latin typeface="Bahnschrift" panose="020B0502040204020203" pitchFamily="34" charset="0"/>
              </a:rPr>
              <a:t>37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RM2,400,000.00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OBJEKTIF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arah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menambah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mempertingkatkan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tahap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profesional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usahawan mendapat peningkatan jualan.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pertambahan bilangan pekerja.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perniagaan  mendapat peningkatan aset bersih perniagaan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Pemohon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pertama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kali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memohon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Malaysia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berusia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60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Berpengalaman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berpengetahuan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permit/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surat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kebenaran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pihak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berkuasa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tersebut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10% modal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kos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keseluruhan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melibatkan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enam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(6)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bulan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Ujian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Psikometrik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markah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55%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Bebas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senarai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hitam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patuh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Syariah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371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4512" y="568707"/>
            <a:ext cx="57235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PROGRAM PEMBANGUNAN </a:t>
            </a:r>
            <a:r>
              <a:rPr lang="es-ES" sz="16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USAHAWAN </a:t>
            </a:r>
            <a:r>
              <a:rPr lang="es-ES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PROFESIONAL (PROSPEC)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83094"/>
            <a:ext cx="6281003" cy="8079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			: 2018 </a:t>
            </a:r>
          </a:p>
          <a:p>
            <a:pPr algn="just"/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2019		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nb-NO" sz="1300" dirty="0">
                <a:solidFill>
                  <a:schemeClr val="bg1"/>
                </a:solidFill>
                <a:latin typeface="Bahnschrift" panose="020B0502040204020203" pitchFamily="34" charset="0"/>
              </a:rPr>
              <a:t>18 peserta</a:t>
            </a:r>
          </a:p>
          <a:p>
            <a:pPr algn="just"/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RM2,400,000.00</a:t>
            </a: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profesional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ekuiti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Memberi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galakan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lepasan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IPMa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IPTA, IPTS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khususnya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pelajar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tajaan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MARA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menceburi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profesional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penyertaan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profesional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seperti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perubatan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farmasi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kejuruteraan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guaman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perakaunan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dan lain-lain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usahawan mendapat peningkatan jualan.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pertambahan bilangan pekerja.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Mensasarkan perniagaan  mendapat peningkatan aset bersih perniagaan</a:t>
            </a: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00" dirty="0">
                <a:solidFill>
                  <a:schemeClr val="bg1"/>
                </a:solidFill>
                <a:latin typeface="Bahnschrift" panose="020B0502040204020203" pitchFamily="34" charset="0"/>
              </a:rPr>
              <a:t>Usahawan Profesional sedia ada dalam bidang berkaitan, bakal usahawan lulusan IPMa, pelajar tajaan MARA luar negara dalam bidang </a:t>
            </a:r>
            <a:r>
              <a:rPr lang="sv-SE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profesional </a:t>
            </a:r>
            <a:r>
              <a:rPr lang="sv-SE" sz="1300" dirty="0">
                <a:solidFill>
                  <a:schemeClr val="bg1"/>
                </a:solidFill>
                <a:latin typeface="Bahnschrift" panose="020B0502040204020203" pitchFamily="34" charset="0"/>
              </a:rPr>
              <a:t>berkaitan.</a:t>
            </a: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Pemohon yang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pertama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kali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memohon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Malaysia 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berusia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60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Berpengalaman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berpengetahuan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permit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surat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kebenaran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pihak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berkuasa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tersebut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10% modal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kos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keseluruhan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perlu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melibatkan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diri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enam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(6)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bulan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Ujian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Psikometrik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markah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55%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Bebas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senarai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hitam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patuh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Syariah</a:t>
            </a: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775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07462" y="578658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9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PEMBIAYAAN KONTRAK EKSPRES (SPiKE)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60590"/>
            <a:ext cx="6281003" cy="8202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			: 2011 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nb-NO" sz="1350" dirty="0">
                <a:solidFill>
                  <a:schemeClr val="bg1"/>
                </a:solidFill>
                <a:latin typeface="Bahnschrift" panose="020B0502040204020203" pitchFamily="34" charset="0"/>
              </a:rPr>
              <a:t>37,020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Memberi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kontraktor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pembinaan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pembekalan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dan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elektrik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;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Melahirkan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kontraktor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saing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maju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tahap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kepuasan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hati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pelanggan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sistem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penyampaian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imej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MARA; dan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skim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Islamic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mudah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&amp;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cepat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dalam jualan, pendapatan dan keuntungan melebihi 25%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Mendapat penambahan kerja</a:t>
            </a:r>
            <a:r>
              <a:rPr lang="it-IT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kontrak</a:t>
            </a:r>
            <a:endParaRPr lang="it-IT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Naiktaraf kelas kontraktor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Menyiapkan Projek Dalam Tempoh Masa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Pemohon 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pertama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kali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memohon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Malaysia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Bumiputera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berusia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60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Berpengalaman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berpengetahuan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permit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surat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kebenaran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pihak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berkuasa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tersebut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10% modal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kos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keseluruhan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perlu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melibatkan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enam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(6)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bulan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Ujian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Psikometrik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markah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55%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Bebas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senarai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hitam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patuh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Syariah</a:t>
            </a:r>
          </a:p>
          <a:p>
            <a:pPr algn="just"/>
            <a:endParaRPr lang="en-MY" sz="13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</a:p>
          <a:p>
            <a:pPr algn="just"/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929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3238" y="567765"/>
            <a:ext cx="57235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PEMBIAYAAN KONTRAK EKSPRES BERSAMA GLC (SPIKE GLC)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69168"/>
            <a:ext cx="6281003" cy="7986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			: 2016 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nb-NO" sz="1350" dirty="0">
                <a:solidFill>
                  <a:schemeClr val="bg1"/>
                </a:solidFill>
                <a:latin typeface="Bahnschrift" panose="020B0502040204020203" pitchFamily="34" charset="0"/>
              </a:rPr>
              <a:t>2,085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Memberi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kontraktor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pembinaan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pembekalan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dan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elektrik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;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Melahirkan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kontraktor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saing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maju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tahap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kepuasan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hati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pelanggan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sistem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penyampaian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imej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MARA; dan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skim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Islamic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mudah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&amp;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cepat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dalam jualan, pendapatan dan keuntungan melebihi 25%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Mendapat penambahan kerja</a:t>
            </a:r>
            <a:r>
              <a:rPr lang="it-IT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kontrak</a:t>
            </a:r>
            <a:endParaRPr lang="it-IT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Naiktaraf kelas kontraktor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Menyiapkan Projek Dalam Tempoh Masa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Pemohon 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pertama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kali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memohon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Malaysia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Bumiputera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berusia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60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Berpengalaman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berpengetahuan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permit/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surat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kebenaran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pihak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berkuasa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tersebut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10% modal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kos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keseluruhan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perlu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melibatkan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enam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(6)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bulan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Ujian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Psikometrik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markah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55%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Bebas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senarai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hitam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patuh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Syariah</a:t>
            </a:r>
          </a:p>
          <a:p>
            <a:pPr algn="just"/>
            <a:endParaRPr lang="en-MY" sz="13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704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6202" y="579797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JAMINAN USAHAWAN MARA (SJUM)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86730"/>
            <a:ext cx="6281003" cy="8194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		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2010 </a:t>
            </a:r>
          </a:p>
          <a:p>
            <a:pPr algn="just"/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2019		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nb-NO" sz="1250" dirty="0">
                <a:solidFill>
                  <a:schemeClr val="bg1"/>
                </a:solidFill>
                <a:latin typeface="Bahnschrift" panose="020B0502040204020203" pitchFamily="34" charset="0"/>
              </a:rPr>
              <a:t>135</a:t>
            </a:r>
          </a:p>
          <a:p>
            <a:pPr algn="just"/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2020	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Dana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bank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SJUM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adalah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satu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kaedah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yang mana bank panel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menawarkan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menggunakan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dana bank dan MARA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bertindak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PENJAMIN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disalurkan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akses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bank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menjayakan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pembangunan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 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jaminan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korporat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pembinaan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pembekalan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peruncitan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saing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pemangkin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dalam pendapatan</a:t>
            </a:r>
            <a:r>
              <a:rPr lang="it-IT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jualan </a:t>
            </a:r>
            <a:endParaRPr lang="it-IT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dalam aset perniagaan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Penerima pembiayaan berjaya meningkatkan market share</a:t>
            </a:r>
            <a:r>
              <a:rPr lang="it-IT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menembusi </a:t>
            </a: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pasaran baharu.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Penerima pembiayaan masih meneruskan perniagaan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5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Pemohon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pertama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kali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memohon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Malaysia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Bumiputera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berusia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60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Berpengalaman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berpengetahuan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permit/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surat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kebenaran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pihak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berkuasa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tersebut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10% modal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kos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keseluruhan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perlu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melibatkan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diri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enam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(6)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bulan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Ujian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Psikometrik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markah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55%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Bebas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senarai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hitam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patuh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Syariah</a:t>
            </a:r>
          </a:p>
          <a:p>
            <a:pPr algn="just"/>
            <a:endParaRPr lang="en-MY" sz="12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</a:p>
          <a:p>
            <a:pPr algn="just"/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004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4170" y="579797"/>
            <a:ext cx="572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MARA ENTREPRENEUR GUARANTEE SCHEME (MEGS)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85724"/>
            <a:ext cx="6281003" cy="8433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			: 2014 (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Kolaborasi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bersama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Bank)</a:t>
            </a:r>
          </a:p>
          <a:p>
            <a:pPr algn="just"/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nb-NO" sz="1200" dirty="0">
                <a:solidFill>
                  <a:schemeClr val="bg1"/>
                </a:solidFill>
                <a:latin typeface="Bahnschrift" panose="020B0502040204020203" pitchFamily="34" charset="0"/>
              </a:rPr>
              <a:t>Tiada</a:t>
            </a:r>
          </a:p>
          <a:p>
            <a:pPr algn="just"/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2020		: Dana </a:t>
            </a:r>
            <a:r>
              <a:rPr lang="en-MY" sz="12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bank</a:t>
            </a:r>
          </a:p>
          <a:p>
            <a:pPr algn="just"/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MEGS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adalah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satu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kaedah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yang mana bank panel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menawarkan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menggunakan</a:t>
            </a:r>
            <a:r>
              <a:rPr lang="en-MY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dana bank dan MARA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bertindak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PENJAMIN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disalurkan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Bumiputera.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akses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bank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menjayakan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pembangunan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  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jaminan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korporat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pembinaan</a:t>
            </a:r>
            <a:r>
              <a:rPr lang="en-MY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2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pembekalan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peruncitan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yang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saing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pemangkin</a:t>
            </a:r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dalam pendapatan</a:t>
            </a:r>
            <a:r>
              <a:rPr lang="it-IT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jualan </a:t>
            </a:r>
            <a:endParaRPr lang="it-IT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dalam aset perniagaan 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Penerima pembiayaan berjaya meningkatkan market share</a:t>
            </a:r>
            <a:r>
              <a:rPr lang="it-IT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menembusi </a:t>
            </a: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pasaran baharu.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Penerima pembiayaan masih meneruskan perniagaan</a:t>
            </a:r>
          </a:p>
          <a:p>
            <a:pPr algn="just"/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>
              <a:buFont typeface="+mj-lt"/>
              <a:buAutoNum type="arabicPeriod"/>
            </a:pP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Bumiputera;</a:t>
            </a:r>
          </a:p>
          <a:p>
            <a:pPr marL="800100" lvl="1" indent="-342900">
              <a:buFont typeface="+mj-lt"/>
              <a:buAutoNum type="alphaLcParenR"/>
            </a:pP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Lepasan Institusi Pendidikan MARA (IPMa) dan berjaya menamatkan pengajian</a:t>
            </a:r>
          </a:p>
          <a:p>
            <a:pPr marL="800100" lvl="1" indent="-342900">
              <a:buFont typeface="+mj-lt"/>
              <a:buAutoNum type="alphaLcParenR"/>
            </a:pP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Institusi teknikal kerajaan/ swasta</a:t>
            </a:r>
          </a:p>
          <a:p>
            <a:pPr algn="just"/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Pemohon yang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pertama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kali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memohon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Malaysia 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berusia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60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Berpengalaman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berpengetahuan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permit/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surat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kebenaran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pihak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berkuasa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tersebut</a:t>
            </a:r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10% modal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kos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keseluruhan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perlu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melibatkan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diri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enam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(6)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bulan</a:t>
            </a:r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Ujian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Psikometrik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markah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55%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Bebas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senarai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hitam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patuh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Syariah</a:t>
            </a: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</a:p>
          <a:p>
            <a:pPr algn="just"/>
            <a:r>
              <a:rPr lang="en-MY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076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4327" y="591515"/>
            <a:ext cx="572353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PEMBIAYAAN USAHAWAN GLOBAL MARA (GEMS)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3692"/>
            <a:ext cx="6281003" cy="8171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		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2014 (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Kolaborasi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bersama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Bank)</a:t>
            </a:r>
          </a:p>
          <a:p>
            <a:pPr algn="just"/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2019		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nb-NO" sz="1250" dirty="0">
                <a:solidFill>
                  <a:schemeClr val="bg1"/>
                </a:solidFill>
                <a:latin typeface="Bahnschrift" panose="020B0502040204020203" pitchFamily="34" charset="0"/>
              </a:rPr>
              <a:t>Tiada</a:t>
            </a:r>
          </a:p>
          <a:p>
            <a:pPr algn="just"/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2020	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Dana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bank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GEMS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adalah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satu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kaedah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yang mana bank panel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menawarkan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menggunakan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dana bank dan MARA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bertindak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PENJAMIN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disalurkan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akses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bank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menjayakan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pembangunan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Groom Big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glokal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dapat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membina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rangkaian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luas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peringkat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antarabangsa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dalam pendapatan/jualan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dalam aset perniagaan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Penerima pembiayaan berjaya meningkatkan market share</a:t>
            </a:r>
            <a:r>
              <a:rPr lang="it-IT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menembusi </a:t>
            </a: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pasaran baharu.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Penerima pembiayaan masih meneruskan perniagaan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5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Bumiputera;</a:t>
            </a:r>
          </a:p>
          <a:p>
            <a:pPr marL="800100" lvl="1" indent="-342900" algn="just">
              <a:buFont typeface="+mj-lt"/>
              <a:buAutoNum type="alphaLcParenR"/>
            </a:pPr>
            <a:r>
              <a:rPr lang="sv-SE" sz="1250" dirty="0">
                <a:solidFill>
                  <a:schemeClr val="bg1"/>
                </a:solidFill>
                <a:latin typeface="Bahnschrift" panose="020B0502040204020203" pitchFamily="34" charset="0"/>
              </a:rPr>
              <a:t>Lepasan Institusi Pendidikan MARA (IPMa) dan berjaya menamatkan pengajian</a:t>
            </a:r>
          </a:p>
          <a:p>
            <a:pPr marL="800100" lvl="1" indent="-342900" algn="just">
              <a:buFont typeface="+mj-lt"/>
              <a:buAutoNum type="alphaLcParenR"/>
            </a:pPr>
            <a:r>
              <a:rPr lang="sv-SE" sz="1250" dirty="0">
                <a:solidFill>
                  <a:schemeClr val="bg1"/>
                </a:solidFill>
                <a:latin typeface="Bahnschrift" panose="020B0502040204020203" pitchFamily="34" charset="0"/>
              </a:rPr>
              <a:t>Institusi teknikal kerajaan/ swasta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Malaysia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berusia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60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Syarikat Bumiputera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berstatus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Milikan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Tunggal,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Perkongsian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Sdn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Bhd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Audited Account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3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memperoleh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keuntungan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2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terkini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Status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carian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kredit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&amp;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pemegang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saham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adalah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memuaskan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(BMC/CCRIS/RAM Credit)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Memenuhi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syarat-syarat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ditetapkan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oleh Bank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Syarikat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milik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diklasifikasikan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PKS oleh BNM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Terbuka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semua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sektor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tertakluk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tahap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risiko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ditentukan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oleh Bank)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Aktiviti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patuh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Syariah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2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775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6202" y="579797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GALAKAN EKSPORT BUMIPUTERA (GEB)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9712"/>
            <a:ext cx="6281003" cy="7986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			: 2016 (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Kolaborasi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MARA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bersama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								 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SMECorp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nb-NO" sz="1350" dirty="0">
                <a:solidFill>
                  <a:schemeClr val="bg1"/>
                </a:solidFill>
                <a:latin typeface="Bahnschrift" panose="020B0502040204020203" pitchFamily="34" charset="0"/>
              </a:rPr>
              <a:t>16 orang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Membangunkan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keupayaan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menambah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PKS Bumiputera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baharu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eksport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pakej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bantuan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bersepadu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meneroka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baharu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pemadanan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perluasan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Menyumbang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peningkatan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produktiviti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eksport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Menembusi pasaran baharu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jualan eksport sebanyak 25% selepas 3 tahun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5% hingga 10% peluang pekerjaan baharu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 dalam kategori export ready (melepasi score rating yang ditetapkan oleh SMECorp, 3 star hingga 5 star)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Malaysia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berusia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60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Syarikat Bumiputera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berstatus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Milikan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Tunggal,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Perkongsian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Sdn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Bhd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Audited Account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2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memperoleh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keuntungan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2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terkini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Modal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berbayar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20%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jumlah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pembiayaan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bank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Jualan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Syarikat &gt;RM500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ribu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Status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carian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kredit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&amp;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pemegang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saham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adalah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memuaskan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Memenuhi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syarat-syarat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ditetapkan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oleh MARA dan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SMECorp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Syarikat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milik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diklasifikasikan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PKS oleh BNM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Terbuka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semua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sektor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Aktiviti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patuh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Syariah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13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4327" y="567765"/>
            <a:ext cx="57235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PROGRAM PEMBANGUNAN RANTAIAN NILAI INDUSTRI (</a:t>
            </a:r>
            <a:r>
              <a:rPr lang="fr-FR" sz="1650" b="1" i="1" dirty="0" err="1">
                <a:solidFill>
                  <a:srgbClr val="FFFF00"/>
                </a:solidFill>
                <a:latin typeface="Bahnschrift" panose="020B0502040204020203" pitchFamily="34" charset="0"/>
              </a:rPr>
              <a:t>PRiN</a:t>
            </a:r>
            <a:r>
              <a:rPr lang="fr-FR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68678"/>
            <a:ext cx="6281003" cy="7979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		: 2016 </a:t>
            </a:r>
          </a:p>
          <a:p>
            <a:pPr algn="just"/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2019		: 35 orang</a:t>
            </a:r>
          </a:p>
          <a:p>
            <a:pPr algn="just"/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2020	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-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Menyumbang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arah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penambahan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kelas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menengah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persediaan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menjadi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Top Entrepreneur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menjurus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arah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Global Player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Mengukuhkan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penyertaan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sepanjang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rantaian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nilai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khususnya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peringkat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kurang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belum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dirintis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seterusnya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dapat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menjadi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penyokong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Top Entrepreneur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skop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membentuk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niche market; dan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Menggalakkan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pemindahan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teknologi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negara di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samping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limpahan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(spill-over effect)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membuka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menarik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minat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antarabangsa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menjalinkan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hubungan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jualan dan rangkaian pemasaran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Nilai Bersih Perniagaan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Peluang pekerjaan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5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Bumiputera; Pengilang, Peruncit dan Perkhidmatan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Malaysia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berketurunan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Berusia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kurang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21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maksimum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60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Melepasi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tapisan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Carian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Kredit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lain-lain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tapisan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undang-undang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Syarikat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berstatus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Berhad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Modal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Berbayar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minima RM100,000 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Syarikat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pegangan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pemilikan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ekuiti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tersebut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mestilah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60%;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tiga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(3)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Penyata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Kewangan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Beraudit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tiga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(3)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terkini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pengalaman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pengetahuan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Melibatkan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diri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masa;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Menyumbangkan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modal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kurang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10%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kos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; dan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Lain-lain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mengikut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keperluan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semasa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semasa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2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373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4170" y="567765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MARA INTERGRATED SMART AUTO (MISA)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56646"/>
            <a:ext cx="6281003" cy="8063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2016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10 orang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RM5,000,000.00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Menambah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automotif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menyediakan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3S (Sales, Service &amp; Spare-part);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Membangun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memaju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supaya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saing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 dan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Memberi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menaiktaraf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standard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bengkel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sedia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berskala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besar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Bengkel berkonsepkan 3S merangkumi Sales, Services &amp; Spare Parts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 Automotif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Malaysia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berketurunan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Berusia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kurang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21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maksimum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60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Melepasi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tapisan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Carian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Kredit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lain-lain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tapisan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undang-undang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Syarikat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berstatus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Berhad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Modal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Berbayar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minima RM100,000 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Syarikat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pegangan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pemilikan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ekuiti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tersebut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mestilah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60%;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(3)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Penyata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Kewangan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Beraudit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(3)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terkini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pengalaman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pengetahuan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Melibatkan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masa;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Menyumbangkan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modal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kurang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10%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kos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 dan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Lain-lain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mengikut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keperluan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semasa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semasa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318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9213" y="570703"/>
            <a:ext cx="5723538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9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PROGRAM PEMBANGUNAN </a:t>
            </a:r>
            <a:r>
              <a:rPr lang="sv-SE" sz="19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USAHAWAN </a:t>
            </a:r>
            <a:r>
              <a:rPr lang="sv-SE" sz="19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MIKRO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65189"/>
            <a:ext cx="6281003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2015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1,475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Memperkasakan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ilmu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Membimbing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menempuh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arus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cabaran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semasa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200 syarikat usahawan mikro dibimbing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20 usahawan mikro mendapat nilai jualan tahunan melebihi RM150,000.00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10 usahawan mikro mendapat nilai jualan tahunan melebihi RM250,000.00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Start-Up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Piko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Nano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Mikro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Warganegara berumur 18-55 tahun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Berdaftar dengan SSM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Berdaftar sebagai usahawan 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LEMBAGA KEMAJUAN WILAYAH PULAU PINANG (PERDA)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NO.1, LORONG KAMPUNG GAJAH 2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JALAN KAMPUNG GAJAH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12200 BUTTERWORTH, PULAU PINANG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TEL : 04-3141100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FAKS: 04-3103120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5454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15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15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15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15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15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Akses</a:t>
            </a:r>
            <a:r>
              <a:rPr lang="en-MY" sz="115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15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Pasaran</a:t>
            </a:r>
            <a:r>
              <a:rPr lang="en-MY" sz="115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</a:t>
            </a:r>
            <a:r>
              <a:rPr lang="en-MY" sz="115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15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15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r>
              <a:rPr lang="en-MY" sz="115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</a:t>
            </a:r>
            <a:r>
              <a:rPr lang="en-MY" sz="115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15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15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647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06860" y="594767"/>
            <a:ext cx="5723538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 PROGRAM </a:t>
            </a:r>
            <a:r>
              <a:rPr lang="en-US" sz="17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PEMBANGUNAN HOMESTAY PULAU PINANG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84700" y="1353918"/>
            <a:ext cx="6281003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2012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fi-FI" sz="1400" dirty="0">
                <a:solidFill>
                  <a:schemeClr val="bg1"/>
                </a:solidFill>
                <a:latin typeface="Bahnschrift" panose="020B0502040204020203" pitchFamily="34" charset="0"/>
              </a:rPr>
              <a:t>11 Kampung homestay, </a:t>
            </a:r>
          </a:p>
          <a:p>
            <a:pPr algn="just"/>
            <a:r>
              <a:rPr lang="fi-FI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				  193 Pengusaha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Mempromosikan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pakej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pelancongan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homestay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Pulau Pinang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satu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destinasi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pelancongan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pilihan</a:t>
            </a:r>
            <a:endParaRPr lang="es-E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Mempergiat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memperkembangkan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lagi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sektor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pelancongan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bumiputera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khususnya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pelancongan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homestay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Pulau Pinang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Penyertaan 2 siri program pameran pelancongan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Penganjuran 3 siri aktiviti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pengukuhan/ bengkel/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kursus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da-DK" sz="1400" dirty="0">
                <a:solidFill>
                  <a:schemeClr val="bg1"/>
                </a:solidFill>
                <a:latin typeface="Bahnschrift" panose="020B0502040204020203" pitchFamily="34" charset="0"/>
              </a:rPr>
              <a:t>11 homestay yang terdiri daripada 193 pengusaha homestay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Homestay berdaftar dengan MOTAC Pulau Pinang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WILAYAH PULAU PINANG (PERDA)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NO.1, LORONG KAMPUNG GAJAH 2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JALAN KAMPUNG GAJAH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12200 BUTTERWORTH, PULAU PINANG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 : 04-3141100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 04-3103120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183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07685" y="565689"/>
            <a:ext cx="57235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MODAL PUSINGAN PERNIAGAAN USAHAWAN (SMPPU)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752" y="1372036"/>
            <a:ext cx="6281003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2014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fi-FI" sz="1400" dirty="0">
                <a:solidFill>
                  <a:schemeClr val="bg1"/>
                </a:solidFill>
                <a:latin typeface="Bahnschrift" panose="020B0502040204020203" pitchFamily="34" charset="0"/>
              </a:rPr>
              <a:t>170 usahawan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Menyediakan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modal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pusingan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usahawan-usahawan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bimbingan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menyokong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program-program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pembangunan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dilaksanakan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PERDA dan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pelbagai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agensi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lain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Pulau Pinang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Mengatasi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masalah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modal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pusingan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dihadapi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kebanyakan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usahawan-usahawan</a:t>
            </a:r>
            <a:r>
              <a:rPr lang="es-E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endParaRPr lang="es-E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15 syarikat yang berjaya memperolehi pembiayaan SMPPU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da-DK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Kecil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da-DK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Sederhana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Berdaftar dengan SSM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Berdaftar sebagai usahawan bimbingan PERDA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premis perniagaan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Perniagaan berdaftar dan beribu pejabat di Pulau Pinang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rancangan pengembangan perniagaan yang  berdaya maju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WILAYAH PULAU PINANG (PERDA)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NO.1, LORONG KAMPUNG GAJAH 2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JALAN KAMPUNG GAJAH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12200 BUTTERWORTH, PULAU PINANG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 : 04-3141100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 04-3103120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717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14456" y="565689"/>
            <a:ext cx="57235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PINJAMAN TABUNG EKONOMI &amp; KEBAJIKAN PENDUDUK (TEKP</a:t>
            </a:r>
            <a:r>
              <a:rPr lang="sv-SE" sz="16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)</a:t>
            </a:r>
            <a:endParaRPr lang="sv-SE" sz="165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4910"/>
            <a:ext cx="6281003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1986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181 Orang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memulakan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menyediakan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modal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pusingan</a:t>
            </a:r>
            <a:endParaRPr lang="es-E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Membantu meningkatkan pendapatan usahawan yang berniaga kecil-kecilan dan memerlukan modal pusingan (RM5,000). Sehingga kini, seramai 181 peminjam telah menerima bantuan.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da-DK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 di kawasan Kelantan Selatan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Peminjam mestilah 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penduduk </a:t>
            </a: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Kelantan Selatan yang menetap di kawasan Kelantan Selatan;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lessen pendaftaran perniagaan sekurang-kurangnya 2 tahun;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Penjamin mestilah terdiri daripada orang perseorangan yang berkhidmat di mana-mana jabatan/ badan berkanun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BAHAGIAN EKONOMI DAN PELABURAN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LEMBAGA KEMAJUAN KELANTAN SELATAN (KESEDAR)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BANDAR BARU GUA MUSANG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18300 GUA MUSANG, KELANTAN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TEL: 09-9132200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FAKS:09-9121211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669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1518" y="577721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INTEGPRENEUR</a:t>
            </a:r>
            <a:endParaRPr lang="nn-NO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402784" y="1372947"/>
            <a:ext cx="6281003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2018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70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RM1,000,000.00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Memenuhi KPI KPLB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melahirkan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50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integpreneur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belia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kawasan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Kelantan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Selatan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pekerjaan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belia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belia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sebanyak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30% ke atas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sedia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Menggalakkan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melaksanakan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secara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usahasama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pendapatan bulanan purata isi rumah B40 sebanyak 30% daripada sedia ada;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Melahirkan usahawan integpreneur yang berjaya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da-DK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Belia luar bandar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Warganegara berumur 23-45 tahun ;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Menetap di kawasan luar bandar;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Pernah mengikuti kursus Latihan PLKK/ Kursus anjuran KESEDAR &amp; agensi lain;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Pengalaman setahun;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Sijil SKM.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EKONOMI DAN PELABURAN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KELANTAN SELATAN (KESEDAR)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BANDAR BARU GUA MUSANG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18300 GUA MUSANG, KELANTAN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TEL: 09-9132200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FAKS:09-9121211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46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752" y="1370069"/>
            <a:ext cx="628100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2016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33 orang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tahun 2020		: 104,000.00 (BAJET FELCRA)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sektor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ternakan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tanaman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memerlukan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bantuan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mengembangkan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membaikpulih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dilaksanakan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arah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saing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OUTCOME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Membantu usahawan untuk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terus meningkatkan produktiviti dan hasil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pengeluaran.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Menyediakan usahawan yang berdaya maju dalam bidang ternakan dan tanaman.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KUMPULAN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bimbingan FELCRA dalam sektor ternakan dan tanaman.</a:t>
            </a:r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bimbingan FELCRA Berhad.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dan perniagaan yang berpotensi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FELCRA BERHAD BERDEKATAN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348605" y="339305"/>
            <a:ext cx="5628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 TUMPUAN: PEMBIAYAAN KEWANGAN</a:t>
            </a:r>
          </a:p>
          <a:p>
            <a:pPr algn="ctr"/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1518" y="577721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PROGRAM TERNAKAN DAN TANAMAN</a:t>
            </a:r>
            <a:endParaRPr lang="nn-NO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72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595" y="1387291"/>
            <a:ext cx="6281003" cy="849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			: 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2009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936 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program tahun 2020		: 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-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memantap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mengukuh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perjalanan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milik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sediada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tujuan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melancarkan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meluaskan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.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Menambah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melahirkan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berprestij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Bermula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kecil-kecilan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besar-besaran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mengikut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standard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Memberi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pinjaman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mengembangkan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sudah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mantap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tetapi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boleh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ditakrifkan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diversifikasi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iaitu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integrasi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kehadapan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integrasi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kebelakang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usahawan-usahawan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menjadi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i="1" dirty="0">
                <a:solidFill>
                  <a:schemeClr val="bg1"/>
                </a:solidFill>
                <a:latin typeface="Bahnschrift" panose="020B0502040204020203" pitchFamily="34" charset="0"/>
              </a:rPr>
              <a:t>role-model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baru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FELCRA di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sama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Memperbaiki </a:t>
            </a: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taraf hidup </a:t>
            </a:r>
            <a:r>
              <a:rPr lang="it-IT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dengan </a:t>
            </a: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penyediaan </a:t>
            </a:r>
            <a:r>
              <a:rPr lang="it-IT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dana.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B</a:t>
            </a:r>
            <a:r>
              <a:rPr lang="it-IT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erupaya </a:t>
            </a: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maju kehadapan dengan khidmat nasihat bahagian keusahawanan dengan mewujudkan peluang perniagaan, peluang kerja kepada peserta, anak peserta dan keluarga mereka umumnya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Usahawan bimbingan FELCRA Berhad.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yang berpotensi dan telah menjalankan perniagaan.</a:t>
            </a:r>
            <a:endParaRPr lang="sv-SE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Peminjam adalah dari kalangan Peserta FELCRA sahaja. Walau bagaimanapun sekiranya suami</a:t>
            </a:r>
            <a:r>
              <a:rPr lang="sv-SE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isteri/ anak </a:t>
            </a: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atau cucu melaksanakan projek </a:t>
            </a:r>
            <a:r>
              <a:rPr lang="sv-SE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usahawan, pinjaman </a:t>
            </a: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boleh menggunakan nama peserta sekiranya mendapat persetujuan peserta berkenaan </a:t>
            </a:r>
            <a:r>
              <a:rPr lang="sv-SE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sahaja.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Umur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18 - 65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hendak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dijalankan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Setiap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peminjam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perlu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menyediakan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BMC,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kertas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kerja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rancangan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RP)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mengikut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format RBC 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2016.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r>
              <a:rPr lang="en-MY" sz="13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PEJABAT FELCRA BERHAD BERDEKATAN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77950" y="335890"/>
            <a:ext cx="56287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 TUMPUAN</a:t>
            </a:r>
            <a:r>
              <a:rPr lang="en-MY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PEMBIAYAAN KEWANGAN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1518" y="577721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PINJAMAN EKONOMI PESERTA</a:t>
            </a:r>
            <a:endParaRPr lang="nn-NO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52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54542"/>
            <a:ext cx="6281003" cy="8162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8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2020		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RM 0</a:t>
            </a:r>
          </a:p>
          <a:p>
            <a:pPr algn="just"/>
            <a:endParaRPr lang="en-MY" sz="138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80" u="sng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SPA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pinjaman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/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ahli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isi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rumah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meliputi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berikut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:</a:t>
            </a:r>
          </a:p>
          <a:p>
            <a:pPr marL="1314450" lvl="2" indent="-400050" algn="just">
              <a:buFont typeface="+mj-lt"/>
              <a:buAutoNum type="romanLcPeriod"/>
            </a:pP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1314450" lvl="2" indent="-400050" algn="just">
              <a:buFont typeface="+mj-lt"/>
              <a:buAutoNum type="romanLcPeriod"/>
            </a:pP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minuman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1314450" lvl="2" indent="-400050" algn="just">
              <a:buFont typeface="+mj-lt"/>
              <a:buAutoNum type="romanLcPeriod"/>
            </a:pP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Pembuatan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1314450" lvl="2" indent="-400050" algn="just">
              <a:buFont typeface="+mj-lt"/>
              <a:buAutoNum type="romanLcPeriod"/>
            </a:pP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Pertanian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ternakan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akuakultur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1314450" lvl="2" indent="-400050" algn="just">
              <a:buFont typeface="+mj-lt"/>
              <a:buAutoNum type="romanLcPeriod"/>
            </a:pP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Lain-lain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diluluskan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Jawatankuasa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TPSEPK</a:t>
            </a:r>
          </a:p>
          <a:p>
            <a:pPr algn="just"/>
            <a:endParaRPr lang="en-MY" sz="138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8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KADAR </a:t>
            </a:r>
            <a:r>
              <a:rPr lang="en-MY" sz="1380" dirty="0">
                <a:solidFill>
                  <a:srgbClr val="FFFF00"/>
                </a:solidFill>
                <a:latin typeface="Bahnschrift" panose="020B0502040204020203" pitchFamily="34" charset="0"/>
              </a:rPr>
              <a:t>BANTUAN</a:t>
            </a:r>
          </a:p>
          <a:p>
            <a:pPr algn="just"/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Had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maksimum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RM 150,000.00,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kadar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faedah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/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kos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2%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setahun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8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8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SKOP PEMBIAYAAN</a:t>
            </a:r>
          </a:p>
          <a:p>
            <a:pPr algn="just"/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1.	Modal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pusingan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2.	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Aset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/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kelengkapan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/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peralatan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3.	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Bahan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mentah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/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stok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/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inventori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4.	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Ubahsuai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premis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5.	Lain-lain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keperluan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diluluskan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Jawatankuasa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TPSEPK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8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80" u="sng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SPK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pinjaman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koperasi-koperasi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getah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projek-projek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berikut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:</a:t>
            </a:r>
          </a:p>
          <a:p>
            <a:pPr marL="1314450" lvl="2" indent="-400050" algn="just">
              <a:buFont typeface="+mj-lt"/>
              <a:buAutoNum type="romanLcPeriod"/>
            </a:pP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endParaRPr lang="en-MY" sz="138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1314450" lvl="2" indent="-400050" algn="just">
              <a:buFont typeface="+mj-lt"/>
              <a:buAutoNum type="romanLcPeriod"/>
            </a:pP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minuman</a:t>
            </a:r>
            <a:endParaRPr lang="en-MY" sz="138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1314450" lvl="2" indent="-400050" algn="just">
              <a:buFont typeface="+mj-lt"/>
              <a:buAutoNum type="romanLcPeriod"/>
            </a:pP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Pembuatan</a:t>
            </a:r>
            <a:endParaRPr lang="en-MY" sz="138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1314450" lvl="2" indent="-400050" algn="just">
              <a:buFont typeface="+mj-lt"/>
              <a:buAutoNum type="romanLcPeriod"/>
            </a:pP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Pertanian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ternakan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akuakultur</a:t>
            </a:r>
            <a:endParaRPr lang="en-MY" sz="138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1314450" lvl="2" indent="-400050" algn="just">
              <a:buFont typeface="+mj-lt"/>
              <a:buAutoNum type="romanLcPeriod"/>
            </a:pP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Lain-lain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diluluskan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Jawatankuasa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TPSEPK</a:t>
            </a:r>
          </a:p>
          <a:p>
            <a:pPr algn="just"/>
            <a:endParaRPr lang="en-MY" sz="138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8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KADAR </a:t>
            </a:r>
            <a:r>
              <a:rPr lang="en-MY" sz="1380" dirty="0">
                <a:solidFill>
                  <a:srgbClr val="FFFF00"/>
                </a:solidFill>
                <a:latin typeface="Bahnschrift" panose="020B0502040204020203" pitchFamily="34" charset="0"/>
              </a:rPr>
              <a:t>BANTUAN</a:t>
            </a:r>
          </a:p>
          <a:p>
            <a:pPr algn="just"/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Had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maksimum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RM 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500,000.00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kadar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faedah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kos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2%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setahun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8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38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RISDA BERDEKATAN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13575" y="335890"/>
            <a:ext cx="64394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 TUMPUAN: 4</a:t>
            </a:r>
            <a:r>
              <a:rPr lang="en-MY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. KHIDMAT PENGURUSAN PEMBIAYAAN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1518" y="577721"/>
            <a:ext cx="57235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TABUNG PEMBANGUNAN SOSIO EKONOMI PEKEBUN  KECIL (TPSEPK)</a:t>
            </a:r>
            <a:endParaRPr lang="nn-NO" sz="165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88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837522" y="1010159"/>
            <a:ext cx="536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2. GERAN PENYELIDIKAN</a:t>
            </a:r>
            <a:endParaRPr lang="sv-SE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79491"/>
            <a:ext cx="6281003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 smtClean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 smtClean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Inisiatif pemberian geran penyelidikan merupakan </a:t>
            </a:r>
            <a:r>
              <a:rPr lang="ms-MY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salah satu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bentuk bantuan pembiayaan untuk </a:t>
            </a:r>
            <a:r>
              <a:rPr lang="ms-MY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menggalakkan program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inovasi yang berasaskan permintaan </a:t>
            </a:r>
            <a:r>
              <a:rPr lang="ms-MY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dalam memacu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peningkatan produktiviti melalui </a:t>
            </a:r>
            <a:r>
              <a:rPr lang="ms-MY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penambahbaikan nilai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produk sedia ada industri</a:t>
            </a:r>
            <a:r>
              <a:rPr lang="ms-MY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/ perusahaan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untuk </a:t>
            </a:r>
            <a:r>
              <a:rPr lang="ms-MY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keperluan pasaran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. </a:t>
            </a:r>
            <a:endParaRPr lang="ms-MY" sz="1400" dirty="0" smtClean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ms-MY" sz="1400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ms-MY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Kolaborasi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antara usahawan, penyelidik </a:t>
            </a:r>
            <a:r>
              <a:rPr lang="ms-MY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dan industri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amat penting untuk menjamin kehendak </a:t>
            </a:r>
            <a:r>
              <a:rPr lang="ms-MY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pasaran dipenuhi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berdasarkan permintaan. Terdapat </a:t>
            </a:r>
            <a:r>
              <a:rPr lang="ms-MY" sz="1400" dirty="0">
                <a:solidFill>
                  <a:srgbClr val="FFFF00"/>
                </a:solidFill>
                <a:latin typeface="Bahnschrift" panose="020B0502040204020203" pitchFamily="34" charset="0"/>
                <a:cs typeface="Tahoma"/>
              </a:rPr>
              <a:t>2 program yang </a:t>
            </a:r>
            <a:r>
              <a:rPr lang="ms-MY" sz="1400" dirty="0" smtClean="0">
                <a:solidFill>
                  <a:srgbClr val="FFFF00"/>
                </a:solidFill>
                <a:latin typeface="Bahnschrift" panose="020B0502040204020203" pitchFamily="34" charset="0"/>
                <a:cs typeface="Tahoma"/>
              </a:rPr>
              <a:t>ditawarkan </a:t>
            </a:r>
            <a:r>
              <a:rPr lang="ms-MY" sz="1400" dirty="0">
                <a:solidFill>
                  <a:srgbClr val="FFFF00"/>
                </a:solidFill>
                <a:latin typeface="Bahnschrift" panose="020B0502040204020203" pitchFamily="34" charset="0"/>
                <a:cs typeface="Tahoma"/>
              </a:rPr>
              <a:t>oleh MARA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di bawah bidang tumpuan ini.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Program-program yang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ditawarkan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dibawah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tumpuan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ini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adalah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 Pembangunan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Teknologi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Lanjutan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(ADAPAT);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Inkubator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Taknologi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(INTEM)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47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9230" y="562917"/>
            <a:ext cx="57235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PROGRAM PEMBANGUNAN USAHAWAN TEKNOLOGI LANJUTAN (ADAPT)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69387"/>
            <a:ext cx="6281003" cy="769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			: 2016</a:t>
            </a:r>
          </a:p>
          <a:p>
            <a:pPr algn="just"/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2019		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2016: 34 | 2017: 233 | 2018: 								  	 26 |SASARAN 2019: 45</a:t>
            </a:r>
          </a:p>
          <a:p>
            <a:pPr algn="just"/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RM750,000</a:t>
            </a: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Melahirkan dan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mengukuhkan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berasaskan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teknologi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tinggi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lanjutan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berkemahiran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pewujudan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pekerjaan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nilai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jualan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memperoleh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teknologi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tinggi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lanjutan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penghasilan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Teknousahawan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sedia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Inkubator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Golongan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Belia &amp; Wanita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Pekerja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27083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Teknologi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Geran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Penyelidikan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717ECF76-B8A9-4D3B-900E-BE2D8F2464EC}"/>
              </a:ext>
            </a:extLst>
          </p:cNvPr>
          <p:cNvSpPr/>
          <p:nvPr/>
        </p:nvSpPr>
        <p:spPr>
          <a:xfrm>
            <a:off x="390909" y="6282353"/>
            <a:ext cx="6281002" cy="310854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Warganegara Malaysia dan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Berumur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kurang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40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semasa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permohonan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seperti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berikut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444500" lvl="1" indent="-177800" algn="just">
              <a:buFont typeface="+mj-lt"/>
              <a:buAutoNum type="alphaLcParenR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Lepasan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IPMa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institusi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teknikal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kerajaan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seperti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IKBN,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Politeknik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institusi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teknikal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swasta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ATAU</a:t>
            </a:r>
          </a:p>
          <a:p>
            <a:pPr marL="444500" lvl="1" indent="-177800" algn="just">
              <a:buFont typeface="+mj-lt"/>
              <a:buAutoNum type="alphaLcParenR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444500" lvl="1" indent="-177800" algn="just">
              <a:buFont typeface="+mj-lt"/>
              <a:buAutoNum type="alphaLcParenR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444500" lvl="1" indent="-177800" algn="just">
              <a:buFont typeface="+mj-lt"/>
              <a:buAutoNum type="alphaLcParenR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444500" lvl="1" indent="-177800" algn="just">
              <a:buFont typeface="+mj-lt"/>
              <a:buAutoNum type="alphaLcParenR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444500" lvl="1" indent="-177800" algn="just">
              <a:buFont typeface="+mj-lt"/>
              <a:buAutoNum type="alphaLcParenR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444500" lvl="1" indent="-177800" algn="just">
              <a:buFont typeface="+mj-lt"/>
              <a:buAutoNum type="alphaLcParenR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444500" lvl="1" indent="-177800" algn="just">
              <a:buFont typeface="+mj-lt"/>
              <a:buAutoNum type="alphaLcParenR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55600" lvl="1" indent="-177800" algn="just" defTabSz="266700">
              <a:buFont typeface="+mj-lt"/>
              <a:buAutoNum type="alphaLcParenR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masing-masing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samada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program ’apprenticeships’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pengalaman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kerja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berkaitan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potensi pengembangan perniagaan berdaya saing dan mampan</a:t>
            </a:r>
            <a:r>
              <a:rPr lang="sv-SE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29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63212" y="567765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INKUBATOR TEKNOLOGI MAKANAN (INTEM)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595" y="1381262"/>
            <a:ext cx="6281003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2010 (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siap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sepenuhnya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-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Membantu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menceburi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aktiviti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pembuatan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memenuhi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keperluan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piawaian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GMP/HACCP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Menggalakkan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menggunakan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teknologi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moden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pengeluaran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kualiti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imej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berasaskan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strategi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pemasaran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berkesan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Pemindahan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teknologi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samping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mengukuhkan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pengusaha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peningkatan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pembangunan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rekacipta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pembungkusan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sesuai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mengikut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keperluan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platform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baharu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satu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pusat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inkubator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infrastruktur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menterjemahkan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inovasi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inisiatif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realiti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pengeluaran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sebenar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10 lot inkubator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jualan usahawan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Inovasi produk baharu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baru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-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Geran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Penyelidikan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71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891003" y="536059"/>
            <a:ext cx="53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3. LATIHAN DAN PEMBANGUNAN KAPASITI</a:t>
            </a:r>
            <a:endParaRPr lang="sv-SE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19501" y="835496"/>
            <a:ext cx="6281003" cy="9112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Tumpuan </a:t>
            </a:r>
            <a:r>
              <a:rPr lang="ms-MY" sz="1200" spc="-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dan bantuan turut diberikan kepada </a:t>
            </a: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usahawan dan </a:t>
            </a:r>
            <a:r>
              <a:rPr lang="ms-MY" sz="1200" spc="-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pekerja bagi tujuan pengukuhan keupayaan </a:t>
            </a: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bakat yang </a:t>
            </a:r>
            <a:r>
              <a:rPr lang="ms-MY" sz="1200" spc="-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boleh meneraju dan mendorong mereka ke </a:t>
            </a: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arah menjana </a:t>
            </a:r>
            <a:r>
              <a:rPr lang="ms-MY" sz="1200" spc="-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pertumbuhan perniagaan yang tinggi. </a:t>
            </a: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Secara keseluruhannya</a:t>
            </a:r>
            <a:r>
              <a:rPr lang="ms-MY" sz="1200" spc="-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, KPLB mempunyai </a:t>
            </a:r>
            <a:r>
              <a:rPr lang="ms-MY" sz="1200" spc="-10" dirty="0" smtClean="0">
                <a:solidFill>
                  <a:srgbClr val="FFFF00"/>
                </a:solidFill>
                <a:latin typeface="Bahnschrift" panose="020B0502040204020203" pitchFamily="34" charset="0"/>
                <a:cs typeface="Tahoma"/>
              </a:rPr>
              <a:t>38 </a:t>
            </a:r>
            <a:r>
              <a:rPr lang="ms-MY" sz="1200" spc="-10" dirty="0">
                <a:solidFill>
                  <a:srgbClr val="FFFF00"/>
                </a:solidFill>
                <a:latin typeface="Bahnschrift" panose="020B0502040204020203" pitchFamily="34" charset="0"/>
                <a:cs typeface="Tahoma"/>
              </a:rPr>
              <a:t>program </a:t>
            </a:r>
            <a:r>
              <a:rPr lang="ms-MY" sz="1200" spc="-10" dirty="0" smtClean="0">
                <a:solidFill>
                  <a:srgbClr val="FFFF00"/>
                </a:solidFill>
                <a:latin typeface="Bahnschrift" panose="020B0502040204020203" pitchFamily="34" charset="0"/>
                <a:cs typeface="Tahoma"/>
              </a:rPr>
              <a:t>keusahawanan </a:t>
            </a:r>
            <a:r>
              <a:rPr lang="ms-MY" sz="1200" spc="-10" dirty="0">
                <a:solidFill>
                  <a:srgbClr val="FFFF00"/>
                </a:solidFill>
                <a:latin typeface="Bahnschrift" panose="020B0502040204020203" pitchFamily="34" charset="0"/>
                <a:cs typeface="Tahoma"/>
              </a:rPr>
              <a:t>berasaskan latihan dan pembangunan </a:t>
            </a:r>
            <a:r>
              <a:rPr lang="ms-MY" sz="1200" spc="-10" dirty="0" smtClean="0">
                <a:solidFill>
                  <a:srgbClr val="FFFF00"/>
                </a:solidFill>
                <a:latin typeface="Bahnschrift" panose="020B0502040204020203" pitchFamily="34" charset="0"/>
                <a:cs typeface="Tahoma"/>
              </a:rPr>
              <a:t>kapasiti</a:t>
            </a: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200" spc="-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yang telah memanfaatkan lebih daripada </a:t>
            </a: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40,000 usahawan </a:t>
            </a:r>
            <a:r>
              <a:rPr lang="ms-MY" sz="1200" spc="-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luar bandar</a:t>
            </a: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Program-program tersebut adalah: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Program Sokongan Pengukuhan Keusahawanan Luar Bandar (SPKLB</a:t>
            </a: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);</a:t>
            </a:r>
          </a:p>
          <a:p>
            <a:pPr marL="355600" marR="5080" indent="-342900" algn="just">
              <a:spcBef>
                <a:spcPts val="100"/>
              </a:spcBef>
              <a:buFont typeface="+mj-lt"/>
              <a:buAutoNum type="arabicPeriod"/>
            </a:pPr>
            <a:r>
              <a:rPr lang="ms-MY" sz="1200" i="1" spc="-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Rural Premium Gateway</a:t>
            </a:r>
            <a:r>
              <a:rPr lang="ms-MY" sz="1200" spc="-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(RPG@KPLB</a:t>
            </a: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)</a:t>
            </a:r>
            <a:endParaRPr lang="ms-MY" sz="1200" spc="-10" dirty="0" smtClean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Desamall@KPLB;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Desa Harapan;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i="1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Business Developement and Standards Developement</a:t>
            </a: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(BASE);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MARA </a:t>
            </a:r>
            <a:r>
              <a:rPr lang="ms-MY" sz="1200" i="1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Entrepreneural Integrated Training </a:t>
            </a: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(MERIT);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Program Usahawan Teknikal (PUTEK);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i="1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QUICK WIN</a:t>
            </a: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;</a:t>
            </a:r>
            <a:endParaRPr lang="ms-MY" sz="1200" i="1" spc="-10" dirty="0" smtClean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Wanita Inspirasiku (WINS);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Kursus Keusahawanan Rintis;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MY" sz="1200" i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Target Online Marketing</a:t>
            </a:r>
            <a:r>
              <a:rPr lang="en-MY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2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ToM</a:t>
            </a:r>
            <a:r>
              <a:rPr lang="en-MY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MY" sz="1200" spc="-10" dirty="0" err="1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Usahawan</a:t>
            </a:r>
            <a:r>
              <a:rPr lang="en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en-MY" sz="1200" spc="-10" dirty="0" err="1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Anugerah</a:t>
            </a:r>
            <a:r>
              <a:rPr lang="en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en-MY" sz="1200" spc="-10" dirty="0" err="1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Ilham</a:t>
            </a:r>
            <a:r>
              <a:rPr lang="en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en-MY" sz="1200" spc="-10" dirty="0" err="1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Desa</a:t>
            </a:r>
            <a:r>
              <a:rPr lang="en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Pengurusan Homestay (SKM Tahap 2);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Pengurusan Homestay (Kursus Asas Homestay);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Program Pembangunan Agrotourism;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Program Pembangunan Usahawan Mikro;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Skim Bantuan Ekonomi Sampingan (SBESK);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Skim Bantuan Ekonomi Luar Bandar (SBILK);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Program Transformasi Pembangunan Usahawan (EDEP);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Kursus &amp; Latihan (Keusahawanan &amp; Usahawan B40 KEJORA);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Skim Bantuan Modal Niaga (SBMN);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Program Transformasi Kualiti Produk-Pelabelan dan Pembungkusan Produk (PTKP);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Tabung Pembiayaan Usahawan Ketengah;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Kursus &amp; Latihan Keusahawanan KETENGAH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Program Pelancongan Desa &amp; Homestay;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Program Pensijilan HALAL;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Program Perlabelan dan Pembungkusan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Progran Pembangunan Usahawan Orang Asli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Program Aktiviti Ekonomi Tambahan (AET), RISDA;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Program Usahawan Siswazah;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Satu Daerah satu Industri (SDSI);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Program Pembangunan Vendor;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Pembungkusan dan Pelabelan;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Persijilan Halal, RISDA;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Pembangunan Kraf Daun Getah;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Program </a:t>
            </a:r>
            <a:r>
              <a:rPr lang="ms-MY" sz="1200" i="1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Groom Big;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Program Perlengkapan Kampung-Premis Perniagaan;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Program Kelestarian &amp; Kemampanan Infrastruktur Pelancongan Desa;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200" spc="-1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Program Industri Desa</a:t>
            </a:r>
            <a:endParaRPr lang="ms-MY" sz="1200" spc="-10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451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44162" y="563940"/>
            <a:ext cx="5363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PROGRAM SOKONGAN PENGUKUHAN KEUSAHAWANAN LUAR BANDAR (SPKLB)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79491"/>
            <a:ext cx="6281003" cy="849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2019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Sasaran 30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RM3,000,000.00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Memberikan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pilihan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mendapatkan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bantuan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kewangan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mengembangkan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platform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mendapatkan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latihan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berkaitan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 dan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Membantu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pelaksanaan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berkaitan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mempromosikan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mereka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80% usahawan berjaya meningkatkan 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sekurang-kurangnya 30</a:t>
            </a: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% pendapatan setelah 12 bulan menerima bantuan.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individu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terlibat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berikut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:</a:t>
            </a:r>
          </a:p>
          <a:p>
            <a:pPr marL="857250" lvl="1" indent="-400050" algn="just">
              <a:buFont typeface="+mj-lt"/>
              <a:buAutoNum type="romanL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857250" lvl="1" indent="-400050" algn="just">
              <a:buFont typeface="+mj-lt"/>
              <a:buAutoNum type="romanL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857250" lvl="1" indent="-400050" algn="just">
              <a:buFont typeface="+mj-lt"/>
              <a:buAutoNum type="romanL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Pembuatan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Perkilangan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857250" lvl="1" indent="-400050" algn="just">
              <a:buFont typeface="+mj-lt"/>
              <a:buAutoNum type="romanL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Pertanian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857250" lvl="1" indent="-400050" algn="just">
              <a:buFont typeface="+mj-lt"/>
              <a:buAutoNum type="romanL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Pengangkutan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 DESA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ARAS 19, PERSIARAN PERDANA, PRESINT 4, PUSAT PENTADBIRAN KERAJAAN PERSEKUTUAN, 62100 PUTRAJAYA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TEL: 03-8891 5602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 03-8888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2341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09C54128-4A96-4035-B899-1D5FEB8F9932}"/>
              </a:ext>
            </a:extLst>
          </p:cNvPr>
          <p:cNvSpPr/>
          <p:nvPr/>
        </p:nvSpPr>
        <p:spPr>
          <a:xfrm>
            <a:off x="378877" y="6962328"/>
            <a:ext cx="6281002" cy="246221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Warganegara Malaysia;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Berumur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18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Tinggal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kawasan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 dan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Memiliki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sedia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).</a:t>
            </a: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971800" lvl="6" indent="-228600">
              <a:buFont typeface="+mj-lt"/>
              <a:buAutoNum type="arabicPeriod"/>
            </a:pP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971800" lvl="6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lvl="6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633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27C8DEA-BA5C-4BCC-AD9B-313ADCBD9350}"/>
              </a:ext>
            </a:extLst>
          </p:cNvPr>
          <p:cNvSpPr txBox="1"/>
          <p:nvPr/>
        </p:nvSpPr>
        <p:spPr>
          <a:xfrm>
            <a:off x="1056037" y="575815"/>
            <a:ext cx="536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RURAL PREMIUM GATEWAY (RPG@KPLB)</a:t>
            </a:r>
            <a:endParaRPr lang="sv-SE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5CDF8F1-3452-4E8A-B318-7CDA69C41EB9}"/>
              </a:ext>
            </a:extLst>
          </p:cNvPr>
          <p:cNvSpPr txBox="1"/>
          <p:nvPr/>
        </p:nvSpPr>
        <p:spPr>
          <a:xfrm>
            <a:off x="390752" y="1025533"/>
            <a:ext cx="6281003" cy="849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2020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Sasaran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	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63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RM1.8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juta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Bertujuan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supaya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dapat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dipasarkan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di platform premium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terpilih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negara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kapasiti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berpotensi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supaya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dapat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mencapai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tahap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piawaian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ditetapkan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platform premium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berkenaan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Pengkomersilan produk usahawan luar bandar; dan </a:t>
            </a:r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Peningkatan kapasiti produk usahawan luar bandar yang mempunyai potensi.</a:t>
            </a:r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berpotensi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dikomersilkan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di platform premium. 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Memiliki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Enterprise,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Perkongsian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Sendirian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Berhad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Berdaftar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Suruhanjaya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Syarikat Malaysia (SSM)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1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premis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berlesen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sesuai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berpotensi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dipasarkan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di platform </a:t>
            </a:r>
            <a:r>
              <a:rPr lang="en-MY" sz="1400" i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Sense of Malaysia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(SOM)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iaitu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cluster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&amp;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Minuman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Kesejahteraan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(Spa &amp;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Kosmetik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Gaya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Hidup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Fesyen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Aksesori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Kraftangan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);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buatan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Malaysia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kandungan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tempatan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60%.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 DESA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ARAS 19, PERSIARAN PERDANA, PRESINT 4, PUSAT PENTADBIRAN KERAJAAN PERSEKUTUAN, 62100 PUTRAJAYA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TEL: 03-8891 5602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 03-8888 2341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9C54128-4A96-4035-B899-1D5FEB8F9932}"/>
              </a:ext>
            </a:extLst>
          </p:cNvPr>
          <p:cNvSpPr/>
          <p:nvPr/>
        </p:nvSpPr>
        <p:spPr>
          <a:xfrm>
            <a:off x="378877" y="7447920"/>
            <a:ext cx="6281003" cy="28469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strike="sngStrike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81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2287" y="568640"/>
            <a:ext cx="536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DESAMALL@KPLB</a:t>
            </a:r>
            <a:endParaRPr lang="sv-SE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61224"/>
            <a:ext cx="6281003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2017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740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RM2,700,000.00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Membantu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memasarkan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mereka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platform e-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dagang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Melahirkan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berniaga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platform e-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dagang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hasil jualan usahawan luar 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bandar </a:t>
            </a: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sehingga 30% setahun melalui perniagaan dalam talian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Memperluas rangkaian perniagaan usahawan luar 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bandar </a:t>
            </a: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melalui promosi dalam talian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andar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Bumiputera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berumur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18-60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bimbingan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KPLB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Berdaftar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SSM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agen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pemasa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Kluster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F&amp;B, Kesihatan,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Kecantikan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Kraftangan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Pakaian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EKONOMI KOMUNITI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ARAS 28, PERSIARAN PERDANA, PRESINT 4, PUSAT PENTADBIRAN KERAJAAN PERSEKUTUAN, 62100 PUTRAJAYA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TEL: 03-8891 2081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 03-8888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2325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857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fi-FI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 &amp; Pembangunan Kapasiti &amp; Akses </a:t>
            </a:r>
            <a:r>
              <a:rPr lang="fi-FI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Pasaran</a:t>
            </a:r>
            <a:endParaRPr lang="fi-FI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721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0312" y="554290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DESA HARAPAN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81262"/>
            <a:ext cx="6281003" cy="849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		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2018</a:t>
            </a:r>
          </a:p>
          <a:p>
            <a:pPr algn="just"/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2019		: 70 orang</a:t>
            </a:r>
          </a:p>
          <a:p>
            <a:pPr algn="just"/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2020	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-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jaringan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kerjasama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badan-badan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korporat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Majlis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Pengurusan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Komuniti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Kampung (MPKK)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penduduk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kampung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pembangunan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aktiviti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mampan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Mengangkat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desa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satu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entiti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maju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menarik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menguntungkan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cara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gaya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tersendiri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tanpa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meminggirkan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budaya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nilai-nilai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murni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masyarakat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desa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pengupayaan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komuniti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merancang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menjayakan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pelaksanaan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pembangunan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di kampung;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Menggalakkan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perkongsian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ilmu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pengalaman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pengurusan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penggunaan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sumber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Memperluaskan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ruang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sumber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perolehan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kaedah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pelaksanaan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sedia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pengupayaan komuniti dalam merancang serta menjayakan pelaksanaan projek pembangunan di kampung tanpa bergantung kepada subsidi kerajaan sepenuhnya;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fi-FI" sz="1250" dirty="0">
                <a:solidFill>
                  <a:schemeClr val="bg1"/>
                </a:solidFill>
                <a:latin typeface="Bahnschrift" panose="020B0502040204020203" pitchFamily="34" charset="0"/>
              </a:rPr>
              <a:t>Belia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fi-FI" sz="1250" dirty="0">
                <a:solidFill>
                  <a:schemeClr val="bg1"/>
                </a:solidFill>
                <a:latin typeface="Bahnschrift" panose="020B0502040204020203" pitchFamily="34" charset="0"/>
              </a:rPr>
              <a:t>Wanita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fi-FI" sz="1250" dirty="0">
                <a:solidFill>
                  <a:schemeClr val="bg1"/>
                </a:solidFill>
                <a:latin typeface="Bahnschrift" panose="020B0502040204020203" pitchFamily="34" charset="0"/>
              </a:rPr>
              <a:t>Golongan </a:t>
            </a:r>
            <a:r>
              <a:rPr lang="fi-FI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miskin/ </a:t>
            </a:r>
            <a:r>
              <a:rPr lang="fi-FI" sz="1250" dirty="0">
                <a:solidFill>
                  <a:schemeClr val="bg1"/>
                </a:solidFill>
                <a:latin typeface="Bahnschrift" panose="020B0502040204020203" pitchFamily="34" charset="0"/>
              </a:rPr>
              <a:t>asnaf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Kesediaan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komitmen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penduduk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potensi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kemajuan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Kepimpinan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Akses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belum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menerima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anugerah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2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2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BAHAGIAN KOMUNITI DESA</a:t>
            </a:r>
          </a:p>
          <a:p>
            <a:pPr algn="just"/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ARAS 20, KEMENTERIAN PEMBANGUNAN LUAR BANDAR, NO. 47 PERSIARAN PERDANA, PRESINT 4, PUSAT PENTADBIRAN KERAJAAN PERSEKUTUAN, 62100 PUTRAJAYA</a:t>
            </a:r>
          </a:p>
          <a:p>
            <a:pPr algn="just"/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NO.TEL:03-88912376</a:t>
            </a:r>
          </a:p>
          <a:p>
            <a:pPr algn="just"/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FAKS:03-88882340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50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7116" y="567922"/>
            <a:ext cx="57235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BUSINESS ADVANCEMENT &amp; STANDARD DEVELOPMENT PROGRAM (BASE)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6812"/>
            <a:ext cx="6281003" cy="8063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2016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1,708 (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setakat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30.6.2019)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RM2,500,000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Membangunkan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kapasiti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keupayaan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PKS 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proses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memudahcara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bimbingan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khidmat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nasihat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dikendalikan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perundingan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oleh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tenaga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profesional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10% jualan produk &amp; perkhidmatan selepas 1 tahun menerima kemudahan.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Peningkatan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5%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syarikat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meningkat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dalam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penarafan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syarikat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selepas menerima kemudahan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Peningkatan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5% syarikat meningkat dalam penarafan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syarikat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selepas menerima kemudahan.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 di seluruh Malaysia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Syarat-Syarat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Umum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:</a:t>
            </a:r>
          </a:p>
          <a:p>
            <a:pPr marL="685800" lvl="1" indent="-228600" algn="just">
              <a:buFont typeface="+mj-lt"/>
              <a:buAutoNum type="alphaLcParenR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60%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pemilikan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Bumiputera.</a:t>
            </a:r>
          </a:p>
          <a:p>
            <a:pPr marL="685800" lvl="1" indent="-228600" algn="just">
              <a:buFont typeface="+mj-lt"/>
              <a:buAutoNum type="alphaLcParenR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Berumur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18 – 60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Syarat-Syarat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Khusus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:</a:t>
            </a:r>
          </a:p>
          <a:p>
            <a:pPr marL="685800" lvl="1" indent="-228600" algn="just">
              <a:buFont typeface="+mj-lt"/>
              <a:buAutoNum type="alphaLcParenR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Pemohon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berdaftar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Suruhanjaya Syarikat Malaysia (SSM)</a:t>
            </a:r>
          </a:p>
          <a:p>
            <a:pPr marL="685800" lvl="1" indent="-228600" algn="just">
              <a:buFont typeface="+mj-lt"/>
              <a:buAutoNum type="alphaLcParenR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potensi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berkembang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memerlukan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peningkatan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aspek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e.g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pemiawaian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proses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pengeluaran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pemasaran,dll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.)</a:t>
            </a:r>
          </a:p>
          <a:p>
            <a:pPr marL="685800" lvl="1" indent="-228600" algn="just">
              <a:buFont typeface="+mj-lt"/>
              <a:buAutoNum type="alphaLcParenR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boleh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memberi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komitmen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sepenuhnya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terhadap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lvl="1"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3556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349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14142" y="567765"/>
            <a:ext cx="57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MARA ENTREPRENEURIAL INTEGRATED TRAINING (MERIT)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752" y="1357826"/>
            <a:ext cx="6281003" cy="8171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			: 2016</a:t>
            </a:r>
          </a:p>
          <a:p>
            <a:pPr algn="just"/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2019			: 95,315 (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setakat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30.6.2019)</a:t>
            </a:r>
          </a:p>
          <a:p>
            <a:pPr algn="just"/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2020		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RM6,750,000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Memberi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pendedahan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kesedaran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membudayakan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masyarakat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pelajar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belia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lain-lain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golongan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ciri-ciri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agar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mereka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cenderung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memilih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kerjaya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pilihan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ramai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baru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berpengetahuan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sesuai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kehendak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semasa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perkembangan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teknologi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kini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tahap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sedia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supaya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maju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, 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saing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menghadapi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cabaran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era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globalisasi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seterusnya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kekal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kukuh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secara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berterusan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Seramai 95,315 </a:t>
            </a:r>
            <a:r>
              <a:rPr lang="it-IT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usahawan/ </a:t>
            </a: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bakal usahawan menyertai </a:t>
            </a:r>
            <a:r>
              <a:rPr lang="it-IT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aktiviti/ </a:t>
            </a: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program latihan keusahawanan yang disediakan.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70% usahawan akan mengalami peningkatan 10% dalam jualan.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65% usahawan akan mengalami </a:t>
            </a:r>
            <a:r>
              <a:rPr lang="it-IT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pertambahan pekerja </a:t>
            </a: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sekurang-kurangnya 5% dari bilangan  pekerja sedia ada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Usahawan Luar Bandar di seluruh Malaysia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Syarat-Syarat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Umum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:</a:t>
            </a:r>
          </a:p>
          <a:p>
            <a:pPr marL="685800" lvl="1" indent="-228600" algn="just">
              <a:buFont typeface="+mj-lt"/>
              <a:buAutoNum type="alphaLcParenR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Bumiputera</a:t>
            </a:r>
          </a:p>
          <a:p>
            <a:pPr marL="685800" lvl="1" indent="-228600" algn="just">
              <a:buFont typeface="+mj-lt"/>
              <a:buAutoNum type="alphaLcParenR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Berumur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18 – 60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685800" lvl="1" indent="-228600" algn="just">
              <a:buFont typeface="+mj-lt"/>
              <a:buAutoNum type="alphaLcParenR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tahap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kesihatan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baik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Syarat-Syarat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Khusus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(Usahawan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Baru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marL="685800" lvl="1" indent="-228600" algn="just">
              <a:buFont typeface="+mj-lt"/>
              <a:buAutoNum type="alphaLcParenR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Berkemahiran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berpengetahuan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memiliki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kelulusan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akademik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pelbagai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peringkat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685800" lvl="1" indent="-228600" algn="just">
              <a:buFont typeface="+mj-lt"/>
              <a:buAutoNum type="alphaLcParenR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Keutamaan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diberi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pemohon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betul-betul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berminat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setelah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rancangan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mereka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Syarat-Syarat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Khusus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(Usahawan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Sedia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Ada)</a:t>
            </a:r>
          </a:p>
          <a:p>
            <a:pPr marL="685800" lvl="1" indent="-228600" algn="just">
              <a:buFont typeface="+mj-lt"/>
              <a:buAutoNum type="alphaLcParenR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Pemohon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berdaftar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Suruhanjaya Syarikat Malaysia (SSM)</a:t>
            </a:r>
          </a:p>
          <a:p>
            <a:pPr algn="just"/>
            <a:endParaRPr lang="en-MY" sz="12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367505" y="327083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32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9462" y="567765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PEMBIAYAAN TEKNIKAL (PUTEK)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57512"/>
            <a:ext cx="6281003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Tahun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mula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			: 1996</a:t>
            </a:r>
          </a:p>
          <a:p>
            <a:pPr algn="just"/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Bilangan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peserta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sehingga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2019		: 952 orang</a:t>
            </a:r>
          </a:p>
          <a:p>
            <a:pPr algn="just"/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Peruntukan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program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tahun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2020		: RM4,000,000.00</a:t>
            </a:r>
          </a:p>
          <a:p>
            <a:pPr algn="just"/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Lepasan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IKM,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GiatMARA,UniKL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dan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falkultinya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seperti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MFI, GMI, BMI, FITEC dan lain-lain program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kemahiran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yang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dianjurkan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oleh MARA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Lepasan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institusi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teknikal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kerajaan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seperti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IKBN,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Bekas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Tentera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/Polis dan lain-lain, dan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lepasan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institusi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teknikal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swasta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Lepasan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siswazah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yang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mempunyai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latar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belakang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teknikal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dalam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bidang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masing-masing</a:t>
            </a: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Orang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perseorangan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yang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mempunyai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kompeten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dalam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bidang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kemahiran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masing-masing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sama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ada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melalui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program-program “apprenticeships”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atau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pengalaman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kerja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yang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boleh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disahkan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oleh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pihak-pihak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tertentu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00" dirty="0">
                <a:solidFill>
                  <a:prstClr val="white"/>
                </a:solidFill>
                <a:latin typeface="Bahnschrift" panose="020B0502040204020203" pitchFamily="34" charset="0"/>
              </a:rPr>
              <a:t>Seramai 95,315 </a:t>
            </a:r>
            <a:r>
              <a:rPr lang="it-IT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usahawan/ </a:t>
            </a:r>
            <a:r>
              <a:rPr lang="it-IT" sz="1200" dirty="0">
                <a:solidFill>
                  <a:prstClr val="white"/>
                </a:solidFill>
                <a:latin typeface="Bahnschrift" panose="020B0502040204020203" pitchFamily="34" charset="0"/>
              </a:rPr>
              <a:t>bakal usahawan menyertai </a:t>
            </a:r>
            <a:r>
              <a:rPr lang="it-IT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aktiviti/ </a:t>
            </a:r>
            <a:r>
              <a:rPr lang="it-IT" sz="1200" dirty="0">
                <a:solidFill>
                  <a:prstClr val="white"/>
                </a:solidFill>
                <a:latin typeface="Bahnschrift" panose="020B0502040204020203" pitchFamily="34" charset="0"/>
              </a:rPr>
              <a:t>program latihan keusahawanan yang disediakan.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00" dirty="0">
                <a:solidFill>
                  <a:prstClr val="white"/>
                </a:solidFill>
                <a:latin typeface="Bahnschrift" panose="020B0502040204020203" pitchFamily="34" charset="0"/>
              </a:rPr>
              <a:t>70% usahawan akan mengalami peningkatan 10% dalam jualan.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00" dirty="0">
                <a:solidFill>
                  <a:prstClr val="white"/>
                </a:solidFill>
                <a:latin typeface="Bahnschrift" panose="020B0502040204020203" pitchFamily="34" charset="0"/>
              </a:rPr>
              <a:t>65% usahawan akan mengalami pertambahan pekerja sekurang-kurangnya 5% dari bilangan </a:t>
            </a:r>
            <a:r>
              <a:rPr lang="it-IT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pekerja </a:t>
            </a:r>
            <a:r>
              <a:rPr lang="it-IT" sz="1200" dirty="0">
                <a:solidFill>
                  <a:prstClr val="white"/>
                </a:solidFill>
                <a:latin typeface="Bahnschrift" panose="020B0502040204020203" pitchFamily="34" charset="0"/>
              </a:rPr>
              <a:t>sedia ada</a:t>
            </a:r>
          </a:p>
          <a:p>
            <a:pPr algn="just"/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>
              <a:buFont typeface="+mj-lt"/>
              <a:buAutoNum type="arabicPeriod"/>
            </a:pPr>
            <a:r>
              <a:rPr lang="sv-SE" sz="1200" dirty="0">
                <a:solidFill>
                  <a:prstClr val="white"/>
                </a:solidFill>
                <a:latin typeface="Bahnschrift" panose="020B0502040204020203" pitchFamily="34" charset="0"/>
              </a:rPr>
              <a:t>Usahawan Bumiputera;</a:t>
            </a:r>
          </a:p>
          <a:p>
            <a:pPr marL="685800" lvl="1" indent="-228600">
              <a:buFont typeface="+mj-lt"/>
              <a:buAutoNum type="alphaLcParenR"/>
            </a:pPr>
            <a:r>
              <a:rPr lang="sv-SE" sz="1200" dirty="0">
                <a:solidFill>
                  <a:prstClr val="white"/>
                </a:solidFill>
                <a:latin typeface="Bahnschrift" panose="020B0502040204020203" pitchFamily="34" charset="0"/>
              </a:rPr>
              <a:t>Lepasan Institusi Pendidikan MARA (IPMa) dan berjaya menamatkan pengajian</a:t>
            </a:r>
          </a:p>
          <a:p>
            <a:pPr marL="685800" lvl="1" indent="-228600">
              <a:buFont typeface="+mj-lt"/>
              <a:buAutoNum type="alphaLcParenR"/>
            </a:pPr>
            <a:r>
              <a:rPr lang="sv-SE" sz="1200" dirty="0">
                <a:solidFill>
                  <a:prstClr val="white"/>
                </a:solidFill>
                <a:latin typeface="Bahnschrift" panose="020B0502040204020203" pitchFamily="34" charset="0"/>
              </a:rPr>
              <a:t>Institusi teknikal kerajaan/ </a:t>
            </a:r>
            <a:r>
              <a:rPr lang="sv-SE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swasta</a:t>
            </a:r>
            <a:endParaRPr lang="sv-SE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PEJABAT MARA BEREKATAN</a:t>
            </a: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367505" y="327083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</a:effectLst>
              </a:rPr>
              <a:t>Bidang</a:t>
            </a:r>
            <a:r>
              <a:rPr lang="en-MY" sz="12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</a:effectLst>
              </a:rPr>
              <a:t> </a:t>
            </a:r>
            <a:r>
              <a:rPr lang="en-MY" sz="1200" dirty="0" err="1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</a:effectLst>
              </a:rPr>
              <a:t>Tumpuan</a:t>
            </a:r>
            <a:r>
              <a:rPr lang="en-MY" sz="12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</a:effectLst>
              </a:rPr>
              <a:t>: </a:t>
            </a:r>
            <a:r>
              <a:rPr lang="fi-FI" sz="1200" dirty="0">
                <a:solidFill>
                  <a:prstClr val="white"/>
                </a:solidFill>
                <a:effectLst>
                  <a:glow rad="101600">
                    <a:srgbClr val="ED7D31">
                      <a:satMod val="175000"/>
                      <a:alpha val="40000"/>
                    </a:srgbClr>
                  </a:glow>
                </a:effectLst>
              </a:rPr>
              <a:t>Latihan &amp; Pembangunan Kapasiti &amp; Pembiayaan</a:t>
            </a:r>
          </a:p>
          <a:p>
            <a:endParaRPr lang="en-MY" sz="1200" dirty="0">
              <a:solidFill>
                <a:prstClr val="white"/>
              </a:solidFill>
              <a:effectLst>
                <a:glow rad="101600">
                  <a:srgbClr val="ED7D31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EF7377CC-A416-4DFD-9386-ED0261C9FD44}"/>
              </a:ext>
            </a:extLst>
          </p:cNvPr>
          <p:cNvSpPr/>
          <p:nvPr/>
        </p:nvSpPr>
        <p:spPr>
          <a:xfrm>
            <a:off x="378877" y="6411768"/>
            <a:ext cx="6281002" cy="341632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Warganegara Malaysia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bertaraf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berusia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18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tahun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hingga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60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tahun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Mempunyai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Ijazah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/ Diploma/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Sijil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Kemahiran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Teknikal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daripada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IPMa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/ </a:t>
            </a:r>
            <a:r>
              <a:rPr lang="en-MY" sz="1200" dirty="0" err="1" smtClean="0">
                <a:solidFill>
                  <a:prstClr val="white"/>
                </a:solidFill>
                <a:latin typeface="Bahnschrift" panose="020B0502040204020203" pitchFamily="34" charset="0"/>
              </a:rPr>
              <a:t>Institusi</a:t>
            </a:r>
            <a:r>
              <a:rPr lang="en-MY" sz="1200" dirty="0" smtClean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Teknikal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kerajaan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atau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swasta</a:t>
            </a: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Berpengalaman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/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berpengetahuan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dalam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bidang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yang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diceburi</a:t>
            </a: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Mempunyai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permit/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surat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kebenaran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daripada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pihak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berkuasa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untuk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tersebut</a:t>
            </a: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449263" indent="-274638" algn="just">
              <a:buFont typeface="+mj-lt"/>
              <a:buAutoNum type="arabicPeriod"/>
            </a:pP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Mempunyai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tapak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/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premis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/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bengkel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perniagaan</a:t>
            </a:r>
            <a:endParaRPr lang="en-MY" sz="1200" dirty="0">
              <a:solidFill>
                <a:prstClr val="white"/>
              </a:solidFill>
              <a:latin typeface="Bahnschrift" panose="020B0502040204020203" pitchFamily="34" charset="0"/>
            </a:endParaRPr>
          </a:p>
          <a:p>
            <a:pPr marL="449263" indent="-274638" algn="just">
              <a:buFont typeface="+mj-lt"/>
              <a:buAutoNum type="arabicPeriod"/>
            </a:pP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Mendapat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sokongan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pengawal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pusat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IPMa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berkaitan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</a:p>
          <a:p>
            <a:pPr marL="449263" indent="-274638" algn="just">
              <a:buFont typeface="+mj-lt"/>
              <a:buAutoNum type="arabicPeriod"/>
            </a:pP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Usahawan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perlu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melibatkan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diri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sepenuh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masa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dalam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</a:p>
          <a:p>
            <a:pPr marL="449263" indent="-274638" algn="just">
              <a:buFont typeface="+mj-lt"/>
              <a:buAutoNum type="arabicPeriod"/>
            </a:pP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telah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beroperasi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melebihi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enam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(6)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bulan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dan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tidak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melebihi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lima (5)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tahun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</a:p>
          <a:p>
            <a:pPr marL="449263" indent="-274638" algn="just">
              <a:buFont typeface="+mj-lt"/>
              <a:buAutoNum type="arabicPeriod"/>
            </a:pP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Ujian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Psikometrik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(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markah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55%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ke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atas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)</a:t>
            </a:r>
          </a:p>
          <a:p>
            <a:pPr marL="449263" indent="-274638" algn="just">
              <a:buFont typeface="+mj-lt"/>
              <a:buAutoNum type="arabicPeriod"/>
            </a:pP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Bebas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dari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senarai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hitam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MARA</a:t>
            </a:r>
          </a:p>
          <a:p>
            <a:pPr marL="449263" indent="-274638" algn="just">
              <a:buFont typeface="+mj-lt"/>
              <a:buAutoNum type="arabicPeriod"/>
            </a:pP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prstClr val="white"/>
                </a:solidFill>
                <a:latin typeface="Bahnschrift" panose="020B0502040204020203" pitchFamily="34" charset="0"/>
              </a:rPr>
              <a:t>patuh</a:t>
            </a:r>
            <a:r>
              <a:rPr lang="en-MY" sz="1200" dirty="0">
                <a:solidFill>
                  <a:prstClr val="white"/>
                </a:solidFill>
                <a:latin typeface="Bahnschrift" panose="020B0502040204020203" pitchFamily="34" charset="0"/>
              </a:rPr>
              <a:t> Syariah</a:t>
            </a:r>
          </a:p>
        </p:txBody>
      </p:sp>
    </p:spTree>
    <p:extLst>
      <p:ext uri="{BB962C8B-B14F-4D97-AF65-F5344CB8AC3E}">
        <p14:creationId xmlns:p14="http://schemas.microsoft.com/office/powerpoint/2010/main" val="342331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47241" y="579797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QUICK WIN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0876"/>
            <a:ext cx="6281003" cy="7132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2016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14,050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RM2,900,000.00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kesinambungan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diperolehi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kelas-kelas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sedia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Memberi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kumpulan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sasar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sedia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Mempelbagaikan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sumber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kumpulan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sasar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ilmu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seterusnya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berupaya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menambah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30% daripada peserta berupaya memperolehi pendapatan RM1500 dan ke atas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Komuniti B40 terdiri daripada :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Belia dan Beliawanis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Peserta kelas kemahiran KEMAS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Ibu tunggal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Suri rumah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Golongan OKU yang bersesuaian dengan kursus 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kemahiran asas dari bidang kemahiran yang diceburi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Keinginan untuk menambah pendapatan seterusnya menjadi usahawan rintis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KEMAS BERDEKATAN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887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4170" y="567765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WANITA INSPIRASIKU (WINS)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8698"/>
            <a:ext cx="6281003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2019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8400 orang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RM700,000.00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Memberi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kumpulan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sasar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terutama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golongan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wanita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berkongsi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pandangan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pengalaman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usahawanita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berjaya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Memperkasa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golongan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wanita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membentuk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rumahtangga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sempurna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aspek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kesihatan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sosial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seimbang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Menggalakkan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penglibatan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wanita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pembangunan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negara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70% peserta yang hadir berupaya meningkatkan pengetahuan, kesedaran dan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peranan wanita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dalam institusi komuniti luar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endParaRPr lang="it-IT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Menjadikan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wanita sebagai pemimpin berkaliber dan berintegriti,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sekaligus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membawa impak positif kepada masyarakat dan negara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Peserta Kelas Kemahiran KEMAS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Rintis KEMAS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Jawatankuasa MPKK Wanita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Beliawanis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Suri 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Rumah/ </a:t>
            </a: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Ibu Tunggal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algn="just"/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-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KEMAS BERDEKATAN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537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4170" y="567765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KURSUS KESUSAHAWANAN RINTIS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67680"/>
            <a:ext cx="6281003" cy="8063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2019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-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RM500,000.00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Menambah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nilai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pengetahuan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KEMAS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Memberi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pendedahan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kesedaran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(awareness)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membudayakan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kumpulan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sasar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nilai-nilai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menjadikan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kerjaya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pilihan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standard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penggunaan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komputer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teknologi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terkini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pengurusan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Memantapkan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agar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saing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mampan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3,000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peserta terlibat dalam pengembangan perniagaan melalui kursus ini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Peserta yang telah menghadiri Kursus Kemahiran Quick Win KEMAS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Peserta kelas kemahiran KEMAS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Bekas pelatih Akademi Kemahiran KEMAS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Individu yang pernah menerima bantuan/ latihan daripada KEMAS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Keutamaan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Kursus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Kemahiran Quick Win KEMAS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2017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disenarai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pendek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oleh Bahagian Pendidikan Kemahiran,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Ibu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Pejabat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KEMAS;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tergolong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kumpulan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sasar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BERNIAGA, BERMINAT dan BERPOTENSI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maju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KEMAS BERDEKATAN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223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4170" y="567765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TARGET ONLINE MARKETING (ToM)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404766"/>
            <a:ext cx="6281003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2018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140 orang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RM44,600.00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Membangunkan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golongan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belia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berfikiran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budaya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menjadikan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kerjaya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Memberi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pengetahuan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belia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mengenai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strategi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pemasaran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jualan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secara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online;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penyediaan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pemasaran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online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kreatif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menarik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pengetahuan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pengurusan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kewangan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akaun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 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100 orang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usahawan/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bakal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belia online dilatih setiap tahun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70%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peserta aktif melaksanakan perniagaan 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Start-up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Belia Luar Bandar (18-40 tahun)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Belia 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Telah menjalankan perniagaan atau mempunyai produk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Berkemahiran dan berminat menggunakan telefon pintar dan komputer 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BAHAGIAN PENGURUSAN DESA DAN KEUSAHAWANAN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INSTITUT KEMAJUAN DESA (INFRA) 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Lot 2A, PERSIARAN INSTITUSI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43000 KAJANG, SELANGOR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NO.TEL:03-87352400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FAKS:03-89265905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705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fi-FI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Akses Pasaran &amp; Latihan &amp; Pembangunan Kapasiti"</a:t>
            </a: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142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15140" y="558671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USAHAWAN ANUGERAH I</a:t>
            </a:r>
            <a:r>
              <a:rPr lang="sv-SE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LHAM </a:t>
            </a:r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DESA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88726"/>
            <a:ext cx="6281003" cy="849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			: 2002 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2019		: 120 kampung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RM624,000.00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Mengetengahkan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ilham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inovasi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penduduk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kampung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menghasilkan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sosio-ekonomi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;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penduduk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menjadi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pemangkin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kemajuan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kampung;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Menyemarakkan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aktiviti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sosio-ekonomi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kampung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arah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pengupayaan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desa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; dan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Menggalakkan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perkongsian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pengalaman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menyebarluaskan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ilham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desa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diiktiraf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Mengiktiraf 15 projek di peringkat zon dan 5 projek terbaik di peringkat  kebangsaan setiap tahun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Memperluaskan perkongsian ilham desa. 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MPKK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Komuniti Kampung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Belia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Terbuka kepada semua kampung melalui MPKK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Individu atau berkumpulan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Telah melaksanakan </a:t>
            </a:r>
            <a:r>
              <a:rPr lang="sv-SE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Projek </a:t>
            </a: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Ilham desa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Projek ilham desa mestilah mampu memberi manfaat dan menjana pendapatan </a:t>
            </a:r>
          </a:p>
          <a:p>
            <a:pPr algn="just"/>
            <a:endParaRPr lang="en-MY" sz="13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PENGURUSAN DESA DAN KEUSAHAWANAN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INSTITUT KEMAJUAN DESA (INFRA) 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Lot 2A, PERSIARAN INSTITUSI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43000 KAJANG, SELANGOR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NO.TEL:03-87352400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FAKS:03-89265905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591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7172" y="558671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PENGURUSAN HOMESTAY </a:t>
            </a:r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(</a:t>
            </a:r>
            <a:r>
              <a:rPr lang="fi-FI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SKM TAHAP 2</a:t>
            </a:r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)</a:t>
            </a:r>
            <a:endParaRPr lang="fi-FI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7692"/>
            <a:ext cx="6281003" cy="8194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			: 2004 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2019		: 4,387 orang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RM300,000.00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Pematuhan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prinsip-prinsip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komuniti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berasaskan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pelancongan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tanpa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menyekat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potensi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homestay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penciptaan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kekayaan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Membimbing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mengawal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pembangunan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hadapan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program homestay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memastikan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kualiti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sekaligus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memberikan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pengalaman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unik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pelancong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Mengukuhkan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rangkaian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Menaiktaraf homestay tradisi ke homestay Program Pengalaman Homestay yang bukan hanya menyediakan penginapan dan aktiviti sebaliknya memberikan “pengalaman unik” kepada tetamu.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Memastikan standard homestay di Malaysia berada di paras Standard ASEAN untuk dicontohi oleh negara-negara luar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Menjadikan perusahaan homestay sebagai punca pendapatan utama 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Bakal usahawan homestay.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Pengusaha dan penyelaras homestay sedia ada. 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Kawasan yang mempunyai produk- produk pelancongan.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Kebudayaan setempat yang boleh dikembangkan.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Mempunyai identiti, nilai dan budaya setempat (bahasa &amp; gaya hidup)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Kepimpinan tempatan yang dinamik.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Mempunyai lokasi yang stategik berdasarkan “Unique Selling Proposition”. </a:t>
            </a:r>
          </a:p>
          <a:p>
            <a:pPr algn="just"/>
            <a:endParaRPr lang="en-MY" sz="13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PENGURUSAN DESA DAN KEUSAHAWANAN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INSTITUT KEMAJUAN DESA (INFRA) 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Lot 2A, PERSIARAN INSTITUSI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43000 KAJANG, SELANGOR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NO.TEL:03-87352400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FAKS:03-89265905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482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51236" y="594767"/>
            <a:ext cx="5723538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PENGURUSAN HOMESTAY </a:t>
            </a:r>
            <a:r>
              <a:rPr lang="fi-FI" sz="16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(</a:t>
            </a:r>
            <a:r>
              <a:rPr lang="fi-FI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KURSUS ASAS HOMESTAY)</a:t>
            </a:r>
            <a:endParaRPr lang="sv-SE" sz="165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5688"/>
            <a:ext cx="6281003" cy="8194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			: 2004 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2019		: 4,387 orang</a:t>
            </a:r>
          </a:p>
          <a:p>
            <a:pPr algn="just"/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RM78,000.00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Pematuhan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prinsip-prinsip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komuniti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berasaskan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pelancongan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tanpa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menyekat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potensi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homestay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penciptaan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kekayaan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Membimbing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mengawal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pembangunan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hadapan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program homestay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memastikan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kualiti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sekaligus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memberikan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pengalaman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unik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pelancong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Mengukuhkan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rangkaian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Menaiktaraf homestay tradisi ke homestay Program Pengalaman Homestay yang bukan hanya menyediakan penginapan dan aktiviti sebaliknya memberikan “pengalaman unik” kepada tetamu.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Memastikan standard homestay di Malaysia berada di paras Standard ASEAN untuk dicontohi oleh negara-negara luar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Menjadikan perusahaan homestay sebagai punca pendapatan utama 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Bakal usahawan homestay.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Pengusaha dan penyelaras homestay sedia ada. 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Kawasan yang mempunyai produk- produk pelancongan.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Kebudayaan setempat yang boleh dikembangkan.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Mempunyai identiti, nilai dan budaya setempat (bahasa &amp; gaya hidup)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Kepimpinan tempatan yang dinamik.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Mempunyai lokasi yang stategik berdasarkan “Unique Selling Proposition”. </a:t>
            </a:r>
          </a:p>
          <a:p>
            <a:pPr algn="just"/>
            <a:endParaRPr lang="en-MY" sz="13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PENGURUSAN DESA DAN KEUSAHAWANAN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INSTITUT KEMAJUAN DESA (INFRA) 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Lot 2A, PERSIARAN INSTITUSI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43000 KAJANG, SELANGOR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NO.TEL:03-87352400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FAKS:03-89265905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136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9518" y="582735"/>
            <a:ext cx="5723538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9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PEMBANGUNAN </a:t>
            </a:r>
            <a:r>
              <a:rPr lang="sv-SE" sz="19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AGTOTOURISM PULAU </a:t>
            </a:r>
            <a:r>
              <a:rPr lang="sv-SE" sz="19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PINANG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402940" y="1384727"/>
            <a:ext cx="6281003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2016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3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Koperasi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Nelayan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Agro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empatan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Membangunkan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kawasan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setempat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kawasan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tumpuan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eko-pelancongan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Membuka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punca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baharu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penduduk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setempat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terlibat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2 buah bot dibekalkan kepada 2 koperasi nelayan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2 pakej produk pelancongan baharu dibangunkan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Koperasi Nelayan Sungai Pengkalan Machang Seberang Perai Utara Berhad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Koperasi Nelayan Sungai 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Korok/ </a:t>
            </a: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Air Itam Seberang Perai Berhad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Koperasi Nelayan dan Komuniti Labuh Banting Pulau Pinang Berhad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Koperasi Agrotourism Tasek Gelugor yang telah dibangunkan oleh PERDA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WILAYAH PULAU PINANG (PERDA)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NO.1, LORONG KAMPUNG GAJAH 2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JALAN KAMPUNG GAJAH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12200 BUTTERWORTH, PULAU PINANG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 : 04-3141100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 04-3103120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629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fi-FI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Akses Pasaran &amp; Latihan &amp; Pembangunan Kapasiti"</a:t>
            </a: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692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7172" y="570546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PROGRAM PEMBANGUNAN </a:t>
            </a:r>
            <a:r>
              <a:rPr lang="sv-SE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USAHAWAN </a:t>
            </a:r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MIKRO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96742"/>
            <a:ext cx="6281003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2015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1,475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Memperkasakan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ilmu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Membimbing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menempuh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arus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cabaran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semasa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200 syarikat usahawan mikro dibimbing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20 usahawan mikro mendapat nilai jualan tahunan melebihi RM150,000.00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10 usahawan mikro mendapat nilai jualan tahunan melebihi RM250,000.00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Start-Up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Piko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Nano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Mikro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Warganegara berumur 18-55 tahun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Berdaftar dengan SSM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Berdaftar sebagai usahawan 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WILAYAH PULAU PINANG (PERDA)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NO.1, LORONG KAMPUNG GAJAH 2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JALAN KAMPUNG GAJAH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12200 BUTTERWORTH, PULAU PINANG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 : 04-3141100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 04-3103120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5454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15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15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15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15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15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Akses</a:t>
            </a:r>
            <a:r>
              <a:rPr lang="en-MY" sz="115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15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Pasaran</a:t>
            </a:r>
            <a:r>
              <a:rPr lang="en-MY" sz="115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</a:t>
            </a:r>
            <a:r>
              <a:rPr lang="en-MY" sz="115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15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15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r>
              <a:rPr lang="en-MY" sz="115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</a:t>
            </a:r>
            <a:r>
              <a:rPr lang="en-MY" sz="115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15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15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622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48234" y="570703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9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BANTUAN EKONOMI SAMPINGAN (SBESK</a:t>
            </a:r>
            <a:r>
              <a:rPr lang="sv-SE" sz="19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)</a:t>
            </a:r>
            <a:endParaRPr lang="sv-SE" sz="195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7113"/>
            <a:ext cx="6281003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1998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192 Orang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Membiayai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projek-projek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berbentuk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input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pertanian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peralatan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mesin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perusahaan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secara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pinjaman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kadar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caj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rendah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iaitu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3.5%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setahun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ke atas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baki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pinjaman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Membantu meningkatkan pendapatan usahawan yang berniaga lebih 2 tahun dan memerlukan modal untuk mengembangkan perniagaan.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Jumlah peminjam sehingga kini adalah 192 orang. (RM20,000.00 – RM100,000.00)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da-DK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 di kawasan Kelantan Selatan 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Peminjam mestilah penduduk Kelantan Selatan yang menetap di kawasan Kelantan Selatan 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lessen pendaftaran perniagaan sekurang-kurangnya 2 tahun; dan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Penjamin mestilah terdiri daripada orang perseorangan yang berkhidmat di mana-mana jabatan/ badan berkanun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WILAYAH PULAU PINANG (PERDA)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NO.1, LORONG KAMPUNG GAJAH 2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JALAN KAMPUNG GAJAH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12200 BUTTERWORTH, PULAU PINANG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 : 04-3141100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 04-3103120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228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553814"/>
            <a:ext cx="57235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BANTUAN INDUSTRI </a:t>
            </a:r>
            <a:r>
              <a:rPr lang="sv-SE" sz="16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LUAR BANDAR </a:t>
            </a:r>
            <a:r>
              <a:rPr lang="sv-SE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KESEDAR (SBILK</a:t>
            </a:r>
            <a:r>
              <a:rPr lang="sv-SE" sz="16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)</a:t>
            </a:r>
            <a:endParaRPr lang="sv-SE" sz="165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67085"/>
            <a:ext cx="6281003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1998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192 Orang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Membiayai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projek-projek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berbentuk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input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pertanian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peralatan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mesin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perusahaan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secara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pinjaman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kadar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caj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rendah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iaitu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3.5%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setahun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ke atas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baki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pinjaman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Membantu meningkatkan pendapatan usahawan yang berniaga lebih 2 tahun dan memerlukan modal untuk mengembangkan perniagaan.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Jumlah peminjam sehingga kini adalah 192 orang. (RM20,000.00 – RM100,000.00)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da-DK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 di kawasan Kelantan Selatan 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Peminjam mestilah penduduk Kelantan Selatan yang menetap di kawasan Kelantan Selatan 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lessen pendaftaran perniagaan sekurang-kurangnya 2 tahun; dan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Penjamin mestilah terdiri daripada orang perseorangan yang berkhidmat di mana-mana jabatan/ badan berkanun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WILAYAH PULAU PINANG (PERDA)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NO.1, LORONG KAMPUNG GAJAH 2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JALAN KAMPUNG GAJAH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12200 BUTTERWORTH, PULAU PINANG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 : 04-3141100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 04-3103120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886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6174" y="553814"/>
            <a:ext cx="57235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PROGRAM TRANSFORMASI </a:t>
            </a:r>
            <a:r>
              <a:rPr lang="sv-SE" sz="16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PEMBANGUNAN USAHAWAN </a:t>
            </a:r>
            <a:r>
              <a:rPr lang="sv-SE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(EDEP</a:t>
            </a:r>
            <a:r>
              <a:rPr lang="sv-SE" sz="16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)</a:t>
            </a:r>
            <a:endParaRPr lang="sv-SE" sz="165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52327"/>
            <a:ext cx="6281003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			: 2019</a:t>
            </a:r>
          </a:p>
          <a:p>
            <a:pPr algn="just"/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2019		</a:t>
            </a:r>
            <a:r>
              <a:rPr lang="en-MY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Baru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2019</a:t>
            </a:r>
          </a:p>
          <a:p>
            <a:pPr algn="just"/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RM1,000,000.00</a:t>
            </a:r>
          </a:p>
          <a:p>
            <a:pPr algn="just"/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Memberi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latihan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s-ES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s-ES" sz="12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kursus</a:t>
            </a:r>
            <a:r>
              <a:rPr lang="es-ES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s-ES" sz="12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seminar</a:t>
            </a:r>
            <a:r>
              <a:rPr lang="es-ES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bengkel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berteraskan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bakal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Memasar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mempromosikan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sistematik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tersusun</a:t>
            </a:r>
            <a:endParaRPr lang="es-ES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menyediakan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khidmat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nasihat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pembungkusan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perlabelan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berkualiti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menarik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Menyediakan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keperluan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berkelayakan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segi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bantuan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peralatan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mesin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keperluan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lain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produktiviti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baru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berpotensi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kaedah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Mentor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Mentee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dikenalpasti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Penglibatan 800 usahawan </a:t>
            </a:r>
            <a:r>
              <a:rPr lang="it-IT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yang </a:t>
            </a: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menyertai kursus</a:t>
            </a:r>
            <a:r>
              <a:rPr lang="it-IT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latihan/ bengkel </a:t>
            </a: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160 usahawan dinaiktaraf dari aspek kapasiti pengeluaran, pelabelan</a:t>
            </a:r>
            <a:r>
              <a:rPr lang="it-IT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pembungkusan </a:t>
            </a: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dan pensijilan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Penyertaan seramai 165 usahawan dalam aktiviti promosi dan pemasaran di dalam dan luar negara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pendapatan sekurang-kurangnya 20% dari pendapatan sebelum menerima program</a:t>
            </a:r>
          </a:p>
          <a:p>
            <a:pPr algn="just"/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Usahawan Luar Bandar di Negeri Kedah</a:t>
            </a:r>
          </a:p>
          <a:p>
            <a:pPr algn="just"/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Warganegara Malaysia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Berdaftar dengan SSM samada </a:t>
            </a:r>
            <a:r>
              <a:rPr lang="sv-SE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Enterprise/ </a:t>
            </a: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Sdn Bhd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Aktif dan beroperasi sekurang-kurangnya setahun dan ke atas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Menjalankan perniagaan di </a:t>
            </a:r>
            <a:r>
              <a:rPr lang="sv-SE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luar </a:t>
            </a: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b</a:t>
            </a:r>
            <a:r>
              <a:rPr lang="sv-SE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andar </a:t>
            </a: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di Negeri Kedah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Bidang perniagaan mengikut </a:t>
            </a:r>
            <a:r>
              <a:rPr lang="sv-SE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kluster </a:t>
            </a: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yang ditetapkan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potensi pengembangan perniagaan berdaya saing dan mampan.</a:t>
            </a: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BAHAGIAN EKONOMI DAN PELABURAN</a:t>
            </a:r>
          </a:p>
          <a:p>
            <a:pPr algn="just"/>
            <a:r>
              <a:rPr lang="en-MY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LEMBAGA KEMAJUAN KELANTAN SELATAN (KESEDAR)</a:t>
            </a:r>
          </a:p>
          <a:p>
            <a:pPr algn="just"/>
            <a:r>
              <a:rPr lang="en-MY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BANDAR BARU GUA MUSANG</a:t>
            </a:r>
          </a:p>
          <a:p>
            <a:pPr algn="just"/>
            <a:r>
              <a:rPr lang="en-MY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18300 GUA MUSANG, KELANTAN</a:t>
            </a:r>
          </a:p>
          <a:p>
            <a:pPr algn="just"/>
            <a:r>
              <a:rPr lang="en-MY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NO.TEL:09-9132200</a:t>
            </a:r>
          </a:p>
          <a:p>
            <a:pPr algn="just"/>
            <a:r>
              <a:rPr lang="en-MY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FAKS:09-9121211</a:t>
            </a:r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Teknologi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425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1498" y="554128"/>
            <a:ext cx="57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KURSUS DAN </a:t>
            </a:r>
            <a:r>
              <a:rPr lang="fi-FI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LATIHAN (KEUSAHAWANAN </a:t>
            </a:r>
            <a:r>
              <a:rPr lang="fi-FI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DAN USAHAWAN </a:t>
            </a:r>
            <a:r>
              <a:rPr lang="fi-FI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B40</a:t>
            </a:r>
            <a:r>
              <a:rPr lang="fi-FI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)</a:t>
            </a:r>
            <a:endParaRPr lang="fi-FI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67085"/>
            <a:ext cx="6281003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2007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:119 Program : 4,289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Penyertaan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								 (Data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2012)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RM150,000.00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Mengoptimumkan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penggunaan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hartanah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KEDA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premis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disewa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es-E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Memberikan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berkelayakan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premis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kondusif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tersusun</a:t>
            </a:r>
            <a:endParaRPr lang="es-E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Menyediakan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pekerjaan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penduduk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setempat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di </a:t>
            </a:r>
            <a:r>
              <a:rPr lang="es-E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kawasan</a:t>
            </a:r>
            <a:r>
              <a:rPr lang="es-E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endParaRPr lang="es-E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Mempertingkatkan pengetahuan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dan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kemahiran usahawan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Menerapkan budaya keusahawanan dalam diri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it-IT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semangat usahawan-usahawan bimbingan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Dalam Wilayah KEJORA.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UNIT EKONOMI DAN USAHAWAN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LEMBAGA KEMAJUAN JOHOR TENGGARA (KEJORA)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JALAN DATO’ HAJI HASSAN YUNUS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81930 BANDAR PENAWAR, JOHOR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NO.TEL:07-8843000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FAKS:07-8221600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490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577721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BANTUAN MODAL NIAGA (SBMN</a:t>
            </a:r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)</a:t>
            </a:r>
            <a:endParaRPr lang="fi-FI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407644"/>
            <a:ext cx="6281003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2013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59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pengeluaran</a:t>
            </a:r>
            <a:r>
              <a:rPr lang="es-E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s-E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kapasiti</a:t>
            </a:r>
            <a:r>
              <a:rPr lang="es-E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es-E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jualan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es-E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es-E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keluar daripada golongan B40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B40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Berpendapatan 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B40</a:t>
            </a:r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Bumiputera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Telah menghadiri sekurang-kurangnya 2 kursus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Telah mendaftarkan syarikat.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UNIT EKONOMI DAN USAHAWAN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JOHOR TENGGARA (KEJORA)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JALAN DATO’ HAJI HASSAN YUNUS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81930 BANDAR PENAWAR, JOHOR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NO.TEL:07-8843000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FAKS:07-8221600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821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50238" y="577721"/>
            <a:ext cx="572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PROGRAM TRANSFORMASI KUALITI PRODUK (PTKP</a:t>
            </a:r>
            <a:r>
              <a:rPr lang="fi-FI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)</a:t>
            </a:r>
            <a:endParaRPr lang="fi-FI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83014"/>
            <a:ext cx="6281003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2015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39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RM100,000.00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Membangunkan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dan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mempertingkatkan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kualiti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pembungkusan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persembahan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endParaRPr lang="es-E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Melaksanakan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program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persediaan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peningkatan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kualiti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ke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arah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pensijilan</a:t>
            </a:r>
            <a:endParaRPr lang="es-E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kebolehpasaran</a:t>
            </a:r>
            <a:r>
              <a:rPr lang="es-E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es-E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50 produk dalam RMK11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Dalam wilayah KEJORA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UNIT EKONOMI DAN USAHAWAN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JOHOR TENGGARA (KEJORA)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JALAN DATO’ HAJI HASSAN YUNUS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81930 BANDAR PENAWAR, JOHOR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NO.TEL:07-8843000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FAKS:07-8221600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814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589753"/>
            <a:ext cx="572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7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TABUNG PEMBIAYAAN USAHAWAN </a:t>
            </a:r>
            <a:r>
              <a:rPr lang="fi-FI" sz="17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KETENGAH(TPUK)</a:t>
            </a:r>
            <a:endParaRPr lang="fi-FI" sz="175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56938"/>
            <a:ext cx="6281003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2008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38 Orang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RM200,000.00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produktiviti dan kualiti produk usahawan di dalam Wilayah KETENGAH.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kemudahan pinjaman tanpa faedah kepada usahawan yang mempunyai potensi, daya saing dan daya maju yang tinggi.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Membantu melahirkan usahawan baru di dalam Wilayah KETENGAH.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Melahirkan usahawan berpendapatan melebihi RM2,000 ke atas sebulan 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 dalam Wilayah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Berdaftar sebagai usahawan KETENGAH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Mengikuti latihan keusahawanan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Dimiliki oleh Bumiputera sepenuhnya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Bukan kakitangan 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kerajaan/ swasta</a:t>
            </a:r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premis perniagaan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Beroperasi dalam Wilayah KETENGAH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BAHAGIAN EKONOMI DAN USAHAWAN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LEMBAGA KEMAJUAN TERENGGANU TENGAH (KETENGAH)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KARUNG BERKUNCI NO.3, BANDAR AL-MUKTAFI BILLAH SHAH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23409 DUNGUN, TERENGGANU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NO.TEL:09-8231000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FAKS:09-8223105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248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603925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KURSUS </a:t>
            </a:r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DAN </a:t>
            </a:r>
            <a:r>
              <a:rPr lang="fi-FI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LATIHAN KEUSAHAWANAN</a:t>
            </a:r>
            <a:endParaRPr lang="nn-NO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405058"/>
            <a:ext cx="6281003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: 2002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: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120 program 3,721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Orang</a:t>
            </a:r>
          </a:p>
          <a:p>
            <a:pPr algn="just"/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                                                         (Data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2013 – 2019)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: RM80,000.00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Memberi ilmu dan pengetahuan dalam bidang keusahawanan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Mewujudkan budaya keusahawanan dikalangan penduduk Wilayah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KETENGAH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Melahirkan usahawan yang berdaya saing dan mempunyai jati diri  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Pelaksanaan sekurang-kurangnya 10 program dalam setahun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300 penglibatan usahawan untuk keseluruhan program (30 peserta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1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program)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Penduduk dalam Wilayah KETENGAH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Bakal-bakal usahawan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KETENGAH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yang berdaftar dengan KETENGAH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EKONOMI DAN USAHAWAN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TERENGGANU TENGAH (KETENGAH)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KARUNG BERKUNCI NO.3, BANDAR AL-MUKTAFI BILLAH SHAH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23409 DUNGUN, TERENGGANU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NO.TEL:09-8231000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FAKS:09-8223105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170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0842"/>
            <a:ext cx="6281003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2016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Sasaran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2020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940 orang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tahun 2020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240,000.00 (BAJET FELCRA)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Mengembangkan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pelancongan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desa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homestay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kalangan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Membuka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warga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FELCRA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menambah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selain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komoditi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OUTCOME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Memberi pendedahan kepada warga FELCRA mengenali dunia global dan perkembangan hal-hal semasa oleh para pelancong luar negara dan tempatan.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Berkongsi pengalaman keluarga angkat dengan pelancong dalam aspek adat kebudayaan, makanan, bahasa, pakaian dan kehidupan tradisional setempat.</a:t>
            </a:r>
            <a:endParaRPr lang="it-IT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sahawan </a:t>
            </a: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bimbingan FELCRA Berhad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Pengusaha homestay/ chalet.</a:t>
            </a:r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bimbingan FELCRA Berhad.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FELCRA BERHAD BERDEKATAN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603925"/>
            <a:ext cx="5723538" cy="3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PROGRAM PELANCONGAN DESA DAN HOMESTAY</a:t>
            </a:r>
            <a:endParaRPr lang="nn-NO" sz="185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42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58811"/>
            <a:ext cx="628100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2020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Sasaran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2020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30 orang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tahun 2020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100,000.00 (GERAN)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Membimbing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mendapatkan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sijil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HALAL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kesemua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barangan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dikeluarkan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supaya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terjamin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suci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halal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cekap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berkesan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Memberi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kesedaran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para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kepentingan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pensijilan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HALAL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pembangunan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pengembangan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masa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kini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OUTCOME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dapat menyediakan produk yang suci dan halal.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Pensijilan HALAL dapat meningkatkan kepercayaan pembeli dan hasil jualan.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Peluang untuk usahawan menembusi pasaran halal tempatan dan global.</a:t>
            </a:r>
            <a:endParaRPr lang="it-IT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sahawan </a:t>
            </a: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bimbingan FELCRA Berhad.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bimbingan FELCRA Berhad.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FELCRA BERHAD BERDEKATAN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603925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PROGRAM  PENSIJILAN HALAL</a:t>
            </a:r>
            <a:endParaRPr lang="nn-NO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50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58814"/>
            <a:ext cx="6281003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2016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39 orang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tahun 2020		: 84,000.00 (BAJET FELCRA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Membangunkan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rekabentuk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pembungkusan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baru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strategi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pemasaran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memenuhi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tuntutan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pelanggan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seterusnya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memberi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pendedahan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mengenai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kefahaman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terhadap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corak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pembungkusan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dinamik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menarik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pelanggan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OUTCOME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Memberi keterampilan produk supaya lebih menarik pembeli dan pengusaha akan kualiti produk yang dihasilkan dari aspek prosesan dan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perkhidmatan.</a:t>
            </a:r>
            <a:endParaRPr lang="it-IT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Hasil dari rekabentuk pembungkusan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baru akan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dapat menarik minat pelanggan sama ada pelanggan sedia ada atau pelanggan baru dan akhirnya dapat meningkatkan jualan produk.</a:t>
            </a:r>
          </a:p>
          <a:p>
            <a:pPr algn="just"/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KUMPULAN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Semua usahawan bimbingan FELCRA Berhad.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bimbingan </a:t>
            </a: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FELCRA Berhad.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FELCRA BERHAD BERDEKATAN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603925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PERLABELAN DAN PEMBUNGKUSAN</a:t>
            </a:r>
            <a:endParaRPr lang="nn-NO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32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6190"/>
            <a:ext cx="6281003" cy="794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8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			: 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2016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279 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8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80" dirty="0">
                <a:solidFill>
                  <a:schemeClr val="bg1"/>
                </a:solidFill>
                <a:latin typeface="Bahnschrift" panose="020B0502040204020203" pitchFamily="34" charset="0"/>
              </a:rPr>
              <a:t> program tahun 2020		: 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RM 2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juta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8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Memperkasakan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Orang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Asli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sedia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penglibatan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Orang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Asli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Meluaskan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pemadanan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agensi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Memperkasakan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koperasi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Orang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Asli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8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80" dirty="0">
                <a:solidFill>
                  <a:schemeClr val="bg1"/>
                </a:solidFill>
                <a:latin typeface="Bahnschrift" panose="020B0502040204020203" pitchFamily="34" charset="0"/>
              </a:rPr>
              <a:t>S</a:t>
            </a:r>
            <a:r>
              <a:rPr lang="it-IT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ekurang-kurangnya </a:t>
            </a:r>
            <a:r>
              <a:rPr lang="it-IT" sz="1380" dirty="0">
                <a:solidFill>
                  <a:schemeClr val="bg1"/>
                </a:solidFill>
                <a:latin typeface="Bahnschrift" panose="020B0502040204020203" pitchFamily="34" charset="0"/>
              </a:rPr>
              <a:t>30</a:t>
            </a:r>
            <a:r>
              <a:rPr lang="it-IT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% usahawan Orang </a:t>
            </a:r>
            <a:r>
              <a:rPr lang="it-IT" sz="1380" dirty="0">
                <a:solidFill>
                  <a:schemeClr val="bg1"/>
                </a:solidFill>
                <a:latin typeface="Bahnschrift" panose="020B0502040204020203" pitchFamily="34" charset="0"/>
              </a:rPr>
              <a:t>Asli </a:t>
            </a:r>
            <a:r>
              <a:rPr lang="it-IT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memperoleh peningkatan </a:t>
            </a:r>
            <a:r>
              <a:rPr lang="it-IT" sz="1380" dirty="0">
                <a:solidFill>
                  <a:schemeClr val="bg1"/>
                </a:solidFill>
                <a:latin typeface="Bahnschrift" panose="020B0502040204020203" pitchFamily="34" charset="0"/>
              </a:rPr>
              <a:t>pendapatan selepas </a:t>
            </a:r>
            <a:r>
              <a:rPr lang="it-IT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menerima bantuan.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 koperasi Orang Asli berjaya meningkatkan nilai aset sebanyak RM 1 juta.</a:t>
            </a:r>
            <a:endParaRPr lang="it-IT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8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Orang Asli</a:t>
            </a:r>
            <a:endParaRPr lang="sv-SE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Koperasi Orang Asli</a:t>
            </a:r>
            <a:endParaRPr lang="sv-SE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80" dirty="0">
                <a:solidFill>
                  <a:srgbClr val="FFFF00"/>
                </a:solidFill>
                <a:latin typeface="Bahnschrift" panose="020B0502040204020203" pitchFamily="34" charset="0"/>
              </a:rPr>
              <a:t>SYARAT </a:t>
            </a:r>
            <a:r>
              <a:rPr lang="en-MY" sz="138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KELAYAKAN</a:t>
            </a:r>
          </a:p>
          <a:p>
            <a:pPr algn="just"/>
            <a:r>
              <a:rPr lang="en-US" sz="1380" u="sng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en-MY" sz="1380" u="sng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Orang Asli seperti diperuntukkan di bawah seksyen 3 Akta Orang Asli 1954.</a:t>
            </a:r>
            <a:endParaRPr lang="sv-SE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Berumur 18 tahun ke atas.</a:t>
            </a:r>
            <a:endParaRPr lang="sv-SE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disabitkan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bawah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mana-mana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kesalahan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jenayah</a:t>
            </a:r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pengetahuan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pengalaman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menunjukkan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keupayaan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meyakinkan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pelaksanaan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pengurusan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r>
              <a:rPr lang="en-US" sz="1380" u="sng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Koperasi</a:t>
            </a:r>
            <a:endParaRPr lang="en-US" sz="1380" u="sng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Koperasi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Orang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Asli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(minimum 70% ALK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ahli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adalah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Orang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Asli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Sah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pendaftaran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Suruhanjaya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Koperasi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Malaysia.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Bebas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disenarai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hitam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mana-mana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institutsi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8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kewangan</a:t>
            </a:r>
            <a:r>
              <a:rPr lang="en-US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38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8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38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JAKOA BERDEKATAN</a:t>
            </a:r>
            <a:endParaRPr lang="en-MY" sz="138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603925"/>
            <a:ext cx="572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77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PROGRAM PEMBANGUNAN USAHAWAN ORANG ASLI</a:t>
            </a:r>
            <a:endParaRPr lang="nn-NO" sz="177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14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81169"/>
            <a:ext cx="6281003" cy="813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4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40" dirty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34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40" dirty="0">
                <a:solidFill>
                  <a:schemeClr val="bg1"/>
                </a:solidFill>
                <a:latin typeface="Bahnschrift" panose="020B0502040204020203" pitchFamily="34" charset="0"/>
              </a:rPr>
              <a:t> 2020		: </a:t>
            </a:r>
            <a:r>
              <a:rPr lang="en-MY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RM28,090,329.00</a:t>
            </a:r>
            <a:endParaRPr lang="en-MY" sz="134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4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4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OBJEKTIF </a:t>
            </a:r>
            <a:r>
              <a:rPr lang="en-MY" sz="1340" dirty="0">
                <a:solidFill>
                  <a:srgbClr val="FFFF00"/>
                </a:solidFill>
                <a:latin typeface="Bahnschrift" panose="020B0502040204020203" pitchFamily="34" charset="0"/>
              </a:rPr>
              <a:t>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Memfokuskan</a:t>
            </a:r>
            <a:r>
              <a:rPr lang="en-MY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AET </a:t>
            </a:r>
            <a:r>
              <a:rPr lang="en-MY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mempertingkatkan</a:t>
            </a:r>
            <a:r>
              <a:rPr lang="en-MY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taraf</a:t>
            </a:r>
            <a:r>
              <a:rPr lang="en-MY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kehidupan</a:t>
            </a:r>
            <a:r>
              <a:rPr lang="en-MY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MY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Kecil.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Menyediakan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bantuan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>
                <a:solidFill>
                  <a:schemeClr val="bg1"/>
                </a:solidFill>
                <a:latin typeface="Bahnschrift" panose="020B0502040204020203" pitchFamily="34" charset="0"/>
              </a:rPr>
              <a:t>P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ekebun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Kecil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aktiviti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Menggalakkan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Kecil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mengoptimumkan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sumber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sedia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meneroka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sumber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baru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Membuka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ruang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agar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Kecil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dinamik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inovatif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berkebolehan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Kecil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RM 4,000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sebulan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34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4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KADAR BANTUAN</a:t>
            </a:r>
            <a:endParaRPr lang="en-MY" sz="134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it-IT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Had maksimum bantuan AET bagi semua bidang RM 20,000 bagi setiap keluarga Pekebun Kecil.</a:t>
            </a:r>
            <a:endParaRPr lang="it-IT" sz="134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4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4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Pemohon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mestilah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seorang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Kecil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Malaysia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ataupun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isteri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suami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anak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mengikut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Daftar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Banci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RISDA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keutamaan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kumpulan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B40.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minat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pengetahuan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hendak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Pemohon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berkeupayaan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melaksanakan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masa.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Bersedia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sanggup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menghadiri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sebarang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jenis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latihan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kursus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 yang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ditentukan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RISDA.</a:t>
            </a:r>
          </a:p>
          <a:p>
            <a:pPr marL="228600" indent="-228600" algn="just">
              <a:buFont typeface="+mj-lt"/>
              <a:buAutoNum type="arabicPeriod"/>
            </a:pPr>
            <a:endParaRPr lang="en-US" sz="134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US" sz="134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SKOP BANTUAN</a:t>
            </a:r>
          </a:p>
          <a:p>
            <a:pPr marL="342900" indent="-342900" algn="just">
              <a:buAutoNum type="arabicPeriod"/>
            </a:pP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&amp;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Pembuatan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</a:t>
            </a:r>
            <a:endParaRPr lang="en-US" sz="134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(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Pembelian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peralatan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Pembelian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mesin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premis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bengkel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kedai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papan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tanda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lain-lain yang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sesuai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).</a:t>
            </a:r>
          </a:p>
          <a:p>
            <a:pPr algn="just"/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2.	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Pertanian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</a:t>
            </a:r>
          </a:p>
          <a:p>
            <a:pPr algn="just"/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(Baka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ternakan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kandang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reban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kolam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pagar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ubatan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ternakan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peralatan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kos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penyediaan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tapak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papan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tanda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lain-lain yang </a:t>
            </a:r>
            <a:r>
              <a:rPr lang="en-US" sz="134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sesuai</a:t>
            </a:r>
            <a:r>
              <a:rPr lang="en-US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  <a:endParaRPr lang="en-US" sz="134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4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4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3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RISDA BERDEKATAN</a:t>
            </a:r>
            <a:endParaRPr lang="en-MY" sz="134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603925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98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PROGRAM AKTIVITI EKONOMI TAMBAHAN (AET)</a:t>
            </a:r>
            <a:endParaRPr lang="nn-NO" sz="198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64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58820"/>
            <a:ext cx="6281003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</a:t>
            </a:r>
          </a:p>
          <a:p>
            <a:pPr algn="just"/>
            <a:endParaRPr lang="en-MY" sz="14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OBJEKTIF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Memberi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galakan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generasi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muda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Kecil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menceburi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Memastikan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pelajar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lepasan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IPTA/IPTS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memiliki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pekerjaan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tanpa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menunggu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kerja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gaji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Kecil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RM 4,000.00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sebulan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sekeluarga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4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KADAR BANTUAN</a:t>
            </a:r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Had maksimum bantuan AET bagi semua bidang RM 20,000 bagi setiap keluarga Pekebun Kecil.</a:t>
            </a:r>
            <a:endParaRPr lang="it-IT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Mestilah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anak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Kecil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Malaysia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mengikut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daftar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banci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RISDA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keutamaan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kumpulan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B40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Berumur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20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Berkemahiran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berkeupayaan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aktiviti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masa.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US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SKOP BANTUAN</a:t>
            </a:r>
          </a:p>
          <a:p>
            <a:pPr marL="342900" indent="-342900" algn="just">
              <a:buAutoNum type="arabicPeriod"/>
            </a:pP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&amp;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Pembuatan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</a:p>
          <a:p>
            <a:pPr algn="just"/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(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pembelian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peralatan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pembelian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mesin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premis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bengkel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kedai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papan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      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tanda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lain-lain yang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sesuai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).</a:t>
            </a:r>
          </a:p>
          <a:p>
            <a:pPr algn="just"/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 startAt="2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Pertanian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</a:t>
            </a:r>
          </a:p>
          <a:p>
            <a:pPr algn="just"/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(Baka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ternakan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kandang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reban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kolam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pagar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ubatan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ternakan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peralatan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kos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penyediaan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tapak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papan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tanda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lain-lain yang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sesuai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RISDA BERDEKATAN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603925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PROGRAM USAHAWAN SISWAZAH</a:t>
            </a:r>
            <a:endParaRPr lang="nn-NO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8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82851"/>
            <a:ext cx="6281003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RM 50,000.00</a:t>
            </a:r>
          </a:p>
          <a:p>
            <a:pPr algn="just"/>
            <a:endParaRPr lang="en-MY" sz="14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OBJEKTIF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Menambah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Kecil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berasaskan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sumber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bahan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mentah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sedia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sesebuah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daerah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Memperkukuhkan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masyarakat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setempat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aktiviti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sosio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maju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Mencipta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indentiti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sesebuah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daerah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satu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dua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nilai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boleh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saing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peringkat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Nasional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Global.</a:t>
            </a:r>
          </a:p>
          <a:p>
            <a:pPr algn="just"/>
            <a:endParaRPr lang="en-MY" sz="14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KADAR BANTUAN</a:t>
            </a:r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Had maksimum RM 10,000 bagi setiap orang.</a:t>
            </a:r>
            <a:endParaRPr lang="it-IT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Dilaksanakan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secara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berkelompok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mestilah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terdiri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5 orang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setiap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SDSI.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mestilah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Kecil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berdaftar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RISDA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suami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isteri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anak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mereka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Hanya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seorang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sahaja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ahli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keluarga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setiap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keluarga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boleh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menyertai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satu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SDSI.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Bersedia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sanggup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menghadiri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sebarang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jenis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latihan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kursus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 yang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ditetapkan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Seorang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sahaja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dipilih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Tunjang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Ketua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Kumpulan.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US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SKOP BANTUAN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Baik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pulih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premis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eralatan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mesin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bahan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mentah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lain-lain yang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diluluskan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Jawatankuasa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RISDA BERDEKATAN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603925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SATU DAERAH SATU INDUSTRI (SDSI)</a:t>
            </a:r>
            <a:endParaRPr lang="nn-NO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39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82851"/>
            <a:ext cx="6281003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</a:t>
            </a:r>
          </a:p>
          <a:p>
            <a:pPr algn="just"/>
            <a:endParaRPr lang="en-MY" sz="14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OBJEKTIF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PROGRAM</a:t>
            </a:r>
          </a:p>
          <a:p>
            <a:pPr marL="342900" lvl="0" indent="-342900">
              <a:buAutoNum type="arabicPlain"/>
            </a:pPr>
            <a:r>
              <a:rPr lang="id-ID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id-ID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pendapatan usahawan pekebun kecil sekurang- kurangnya RM 4,000 </a:t>
            </a:r>
            <a:r>
              <a:rPr lang="id-ID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sebulan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342900" lvl="0" indent="-342900">
              <a:buAutoNum type="arabicPlain"/>
            </a:pPr>
            <a:r>
              <a:rPr lang="id-ID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Melahirkan </a:t>
            </a:r>
            <a:r>
              <a:rPr lang="id-ID" sz="1400" dirty="0">
                <a:solidFill>
                  <a:schemeClr val="bg1"/>
                </a:solidFill>
                <a:latin typeface="Bahnschrift" panose="020B0502040204020203" pitchFamily="34" charset="0"/>
              </a:rPr>
              <a:t>lebih ramai usahawan baru di kalangan pekebun kecil yang berdaya maju dan berdaya saing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KADAR BANTUAN</a:t>
            </a:r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Had maksimum RM 20,000 bagi usahawan.</a:t>
            </a:r>
            <a:endParaRPr lang="it-IT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algn="just"/>
            <a:r>
              <a:rPr lang="en-US" sz="1400" u="sng" dirty="0">
                <a:solidFill>
                  <a:schemeClr val="bg1"/>
                </a:solidFill>
                <a:latin typeface="Bahnschrift" panose="020B0502040204020203" pitchFamily="34" charset="0"/>
              </a:rPr>
              <a:t>Syarikat Anchor</a:t>
            </a:r>
          </a:p>
          <a:p>
            <a:pPr marL="342900" indent="-342900" algn="just">
              <a:buAutoNum type="arabicPeriod"/>
            </a:pP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Syarikat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Bumiputera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tempatan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5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kekuatan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/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boleh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ditawarkan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rangkaian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pemasaran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luas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yang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ditawarkan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sumber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kewangan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kukuh</a:t>
            </a: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Menyertakan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profil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mengandungi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perkara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berikut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:</a:t>
            </a:r>
          </a:p>
          <a:p>
            <a:pPr algn="just"/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      (Salinan SSM,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Sijil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Kementerian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Kewangan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penyata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bank (3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bulan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),   </a:t>
            </a:r>
          </a:p>
          <a:p>
            <a:pPr algn="just"/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     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surat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daftar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GST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US" sz="1400" u="sng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US" sz="1400" u="sng" dirty="0">
                <a:solidFill>
                  <a:schemeClr val="bg1"/>
                </a:solidFill>
                <a:latin typeface="Bahnschrift" panose="020B0502040204020203" pitchFamily="34" charset="0"/>
              </a:rPr>
              <a:t> Vendor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Malaysia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isteri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suami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anak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mengikut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Daftar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Banci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RISDA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kalangan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kadet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.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Keutamaan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diberi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individu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kumpulan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B40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Berumur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18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60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Berminat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berkeupayaan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melaksanakan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menguruskan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Bersedia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hadir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latihan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kursus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yang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ditentukan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RISDA</a:t>
            </a:r>
          </a:p>
          <a:p>
            <a:pPr marL="342900" indent="-342900" algn="just">
              <a:buAutoNum type="arabicPeriod"/>
            </a:pP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RISDA BERDEKATAN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603925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PROGRAM PEMBANGUNAN VENDOR</a:t>
            </a:r>
            <a:endParaRPr lang="nn-NO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72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82851"/>
            <a:ext cx="6281003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RM 6,357,369.00</a:t>
            </a:r>
          </a:p>
          <a:p>
            <a:pPr algn="just"/>
            <a:endParaRPr lang="en-MY" sz="14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OBJEKTIF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PROGRAM</a:t>
            </a:r>
          </a:p>
          <a:p>
            <a:pPr marL="342900" lvl="0" indent="-342900">
              <a:buFont typeface="+mj-lt"/>
              <a:buAutoNum type="arabicPeriod"/>
            </a:pPr>
            <a:r>
              <a:rPr lang="id-ID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Membina </a:t>
            </a:r>
            <a:r>
              <a:rPr lang="id-ID" sz="1400" dirty="0">
                <a:solidFill>
                  <a:schemeClr val="bg1"/>
                </a:solidFill>
                <a:latin typeface="Bahnschrift" panose="020B0502040204020203" pitchFamily="34" charset="0"/>
              </a:rPr>
              <a:t>jenama dan identiti produk </a:t>
            </a:r>
            <a:r>
              <a:rPr lang="id-ID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d-ID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Menambah </a:t>
            </a:r>
            <a:r>
              <a:rPr lang="id-ID" sz="1400" dirty="0">
                <a:solidFill>
                  <a:schemeClr val="bg1"/>
                </a:solidFill>
                <a:latin typeface="Bahnschrift" panose="020B0502040204020203" pitchFamily="34" charset="0"/>
              </a:rPr>
              <a:t>nilai produk </a:t>
            </a:r>
            <a:r>
              <a:rPr lang="id-ID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d-ID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Meluaskan </a:t>
            </a:r>
            <a:r>
              <a:rPr lang="id-ID" sz="1400" dirty="0">
                <a:solidFill>
                  <a:schemeClr val="bg1"/>
                </a:solidFill>
                <a:latin typeface="Bahnschrift" panose="020B0502040204020203" pitchFamily="34" charset="0"/>
              </a:rPr>
              <a:t>pasaran </a:t>
            </a:r>
            <a:r>
              <a:rPr lang="id-ID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id-ID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d-ID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id-ID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pendapatan </a:t>
            </a:r>
            <a:r>
              <a:rPr lang="id-ID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d-ID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Memastikan </a:t>
            </a:r>
            <a:r>
              <a:rPr lang="id-ID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mengikut standard Akta Pelabelan Makanan</a:t>
            </a:r>
          </a:p>
          <a:p>
            <a:pPr algn="just"/>
            <a:endParaRPr lang="en-MY" sz="14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KADAR BANTUAN</a:t>
            </a:r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Had maksimum Pembungkusan RM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1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0,000 bagi usahawan, Pelabelan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RM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5,000 bagi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Mestilah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Malaysia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berdaftar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bimbingan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RISDA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Berumur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60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berdaftar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Syarikat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Suruhanjaya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Malaysia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Akaun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Pemohon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menghasilkan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mengeluarkan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US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SKOP BANTUAN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Bengkel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reka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bentuk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pembungkusan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(1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hari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Pengujian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maklumat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nutrisi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P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roses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carian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jenama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MyIPO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eka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bentuk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jenama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Pendaftaran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awal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reka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bentuk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jenama</a:t>
            </a: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Mereka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bentuk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label/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pembungkusan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Cetak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roll up 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bunting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Cetak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pembungkusan</a:t>
            </a: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Logo 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RISDA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tulisan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Bimbingan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RISDA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dibawahnya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RISDA BERDEKATAN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603925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PEMBUNGKUSAN DAN PELABELAN</a:t>
            </a:r>
            <a:endParaRPr lang="nn-NO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45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0837"/>
            <a:ext cx="6281003" cy="8063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RM 2,060000.00</a:t>
            </a:r>
          </a:p>
          <a:p>
            <a:pPr algn="just"/>
            <a:endParaRPr lang="en-MY" sz="14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OBJEKTIF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PROGRAM</a:t>
            </a: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Mengukuhkan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kesedaran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tentang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konsep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halalan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toyyiban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Membimbing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urusan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prosedur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syarat-syarat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permohonan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sijil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halal</a:t>
            </a: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Melahirkan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mengeluarkan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memenuhi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kehendak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syarak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menambah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nilai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menembusi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domestik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global</a:t>
            </a:r>
          </a:p>
          <a:p>
            <a:pPr marL="342900" indent="-342900" algn="just"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Fokus Perusahaan Makanan/ Minuman, Premis Makanan, Kosmetik </a:t>
            </a: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dan dandanan diri</a:t>
            </a:r>
          </a:p>
          <a:p>
            <a:pPr algn="just"/>
            <a:endParaRPr lang="en-MY" sz="14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KADAR BANTUAN</a:t>
            </a:r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Had maksimum RM 20,000 bagi syarikat</a:t>
            </a:r>
            <a:endParaRPr lang="it-IT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Berdaftar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SSM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SKM/ lain- 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lain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agensi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kerajaan</a:t>
            </a: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lesen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PBT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surat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akuan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agensi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kerajaan</a:t>
            </a: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sepenuhnya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sebelum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permohonan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dibuat</a:t>
            </a: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Mengeluarkan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halal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mematuhi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standard halal yang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ditetapkan</a:t>
            </a: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Keutamaan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kategori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Mikro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US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SKOP </a:t>
            </a:r>
            <a:r>
              <a:rPr lang="en-US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BANTUAN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Bengkel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pendedahan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prosedur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persijilan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halal 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Pengurusan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teknikal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persijilan</a:t>
            </a: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Auditan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Semakan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akredetasi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JAKIM</a:t>
            </a:r>
          </a:p>
          <a:p>
            <a:pPr algn="just"/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*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Pembayaran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bantuan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tertakluk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kadar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sebenar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dikemukakan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mengikut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setiap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peringkat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RISDA BERDEKATAN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603925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PERSIJILAN HALAL</a:t>
            </a:r>
            <a:endParaRPr lang="nn-NO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54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58792"/>
            <a:ext cx="6281003" cy="769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2020		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</a:t>
            </a:r>
          </a:p>
          <a:p>
            <a:pPr algn="just"/>
            <a:endParaRPr lang="en-MY" sz="13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OBJEKTIF </a:t>
            </a:r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PROGRAM</a:t>
            </a:r>
          </a:p>
          <a:p>
            <a:pPr marL="342900" indent="-342900" algn="just">
              <a:buAutoNum type="arabicPeriod"/>
            </a:pPr>
            <a:r>
              <a:rPr lang="en-MY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Membangunkan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kraf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getah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satu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aktiviti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boleh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menjana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tambahan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masyarakat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selain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bergantung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hasil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kebun</a:t>
            </a:r>
            <a:endParaRPr lang="en-MY" sz="13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kraf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getah</a:t>
            </a:r>
            <a:endParaRPr lang="en-MY" sz="13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Mengoptimumkan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penggunaan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sumber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kepakaran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sedia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kalangan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endParaRPr lang="en-MY" sz="13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Mengetengahkan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kraf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berasaskan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getah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hiliran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komoditi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getah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'niche market'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kerana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produknya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unik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kreatif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KADAR BANTUAN</a:t>
            </a:r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Tapak Semaian 'Bush </a:t>
            </a:r>
            <a:r>
              <a:rPr lang="it-IT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Nursery‘ Maksimum </a:t>
            </a: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RM 10,000</a:t>
            </a:r>
          </a:p>
          <a:p>
            <a:pPr algn="just"/>
            <a:r>
              <a:rPr lang="it-IT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Pusat </a:t>
            </a: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Pengeluaran Daun Getah </a:t>
            </a:r>
            <a:r>
              <a:rPr lang="it-IT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Berproses Maksimum </a:t>
            </a: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RM 20,000</a:t>
            </a:r>
          </a:p>
          <a:p>
            <a:pPr algn="just"/>
            <a:r>
              <a:rPr lang="it-IT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Pusat </a:t>
            </a: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Pengeluaran Produk Kraf Daun </a:t>
            </a:r>
            <a:r>
              <a:rPr lang="it-IT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Getah Maksimum </a:t>
            </a: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RM 20,000</a:t>
            </a: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SKOP BANTUAN</a:t>
            </a:r>
          </a:p>
          <a:p>
            <a:pPr marL="342900" indent="-342900" algn="just">
              <a:buAutoNum type="arabicPeriod"/>
            </a:pP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Tapak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Semaian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'Bush 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Nursery‘:</a:t>
            </a:r>
          </a:p>
          <a:p>
            <a:pPr algn="just"/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(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Benih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getah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Penyediaan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tapak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Pagar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Baja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racun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rumpai,Peralatan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pemangkas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cangkul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penyembur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racun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lain- lain yang 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berkaitan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algn="just"/>
            <a:endParaRPr lang="en-US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 startAt="2"/>
            </a:pP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Pusat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Pengeluaran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Daun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Getah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Berproses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</a:t>
            </a:r>
          </a:p>
          <a:p>
            <a:pPr algn="just"/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(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Bengkel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Culvert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tangki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simpanan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penutup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Peralatan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memproses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(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baldi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besen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penapis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alat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penimbang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stapler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plastik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pembungkus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peluntur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lain-lain yang 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berkaitan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), 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Mesin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mencuci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daun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getah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McDG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))</a:t>
            </a:r>
            <a:endParaRPr lang="en-US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US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3.	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Pusat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Pengeluaran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Kraf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Daun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Getah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</a:t>
            </a:r>
            <a:endParaRPr lang="en-US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(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Bengkel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Almari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showcase, 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Peralatan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memproses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mesin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laminate, air-brush sprayer, compressor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ketuhar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gelombang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mikro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), 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Peralatan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kraf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(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pewarna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glue gun, wire cutter, hole puncher,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gunting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stapler,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flowertape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span,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riben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lain-lain yang 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berkaitan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), 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Bahan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pembungkusan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(</a:t>
            </a:r>
            <a:r>
              <a:rPr lang="en-U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kotak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frame, casing, mounting board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tape,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warappers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plastik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laminate </a:t>
            </a:r>
            <a:r>
              <a:rPr lang="en-U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lain-lain).</a:t>
            </a:r>
            <a:endParaRPr lang="en-US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US" sz="13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PEJABAT RISDA BERDEKATAN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603925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PEMBANGUNAN KRAF DAUN GETAH</a:t>
            </a:r>
            <a:endParaRPr lang="nn-NO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39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64848"/>
            <a:ext cx="6281003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RM 1,450,000.00</a:t>
            </a:r>
          </a:p>
          <a:p>
            <a:pPr algn="just"/>
            <a:endParaRPr lang="en-MY" sz="14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produktiviti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kualiti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Memperkasakan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tempatan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sedia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agar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memiliki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ciri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tambah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nilai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dapat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mengeluarkan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baik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bernilai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komersial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Menaik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taraf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membangunkan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berjaya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saing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global</a:t>
            </a: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Menyediakan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bantuan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menaik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taraf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satu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kategori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kategori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tinggi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KADAR BANTUAN</a:t>
            </a:r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Had maksimum RM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50,000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bagi Keluarga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Pekebun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Malaysia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suami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isteri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anak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mengikut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Daftar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Banci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RISDA.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Keutamaan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diberi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individu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pernah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menerima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AET2.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Berada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di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bawah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kategori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Mikro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berpendapatan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RM 150,000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RM 199,999 dab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berkeupayaan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menjana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RM 200,000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setahun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selepas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menerima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bantuan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Berada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di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bawah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kategori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Mikro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berpendapatan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RM 850,000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RM 999,999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berkeupayaan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menjana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RM 1,000,000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setahun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selepas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menerima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bantuan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3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berdaftar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SSM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Bersedia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sanggup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hadir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latihan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kursus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yang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ditentukan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RISDA</a:t>
            </a:r>
          </a:p>
          <a:p>
            <a:pPr marL="342900" indent="-342900" algn="just">
              <a:buAutoNum type="arabicPeriod"/>
            </a:pP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US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SKOP BANTUAN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Pembelian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peralatan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embelian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mesin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remis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bengkel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kedai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kos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penyediaan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tapak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lain-lain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input yang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bersesuaian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RISDA BERDEKATAN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603925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PROGRAM GROOM BIG</a:t>
            </a:r>
            <a:endParaRPr lang="nn-NO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30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837522" y="1010159"/>
            <a:ext cx="5363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4</a:t>
            </a:r>
            <a:r>
              <a:rPr lang="sv-SE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. INFRASTRUKTUR / PREMIS PERNIAGAAN / PERALATAN</a:t>
            </a:r>
            <a:endParaRPr lang="sv-SE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79491"/>
            <a:ext cx="6281003" cy="5529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 smtClean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 smtClean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198755" algn="just">
              <a:lnSpc>
                <a:spcPct val="100000"/>
              </a:lnSpc>
              <a:spcBef>
                <a:spcPts val="100"/>
              </a:spcBef>
            </a:pPr>
            <a:r>
              <a:rPr lang="ms-MY" sz="1400" spc="2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Program</a:t>
            </a:r>
            <a:r>
              <a:rPr lang="ms-MY" sz="1400" spc="-8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pembangunan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keusahawanan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-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yang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terdapat 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di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Malaysia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-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juga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merangkumi</a:t>
            </a:r>
            <a:r>
              <a:rPr lang="ms-MY" sz="1400" spc="-6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sokongan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15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infrastruktur,</a:t>
            </a:r>
            <a:r>
              <a:rPr lang="ms-MY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5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sokongan</a:t>
            </a:r>
            <a:r>
              <a:rPr lang="ms-MY" sz="1400" spc="-75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peralatan,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dan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penyediaan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premis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perniagaan. 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Infrastruktur </a:t>
            </a:r>
            <a:r>
              <a:rPr lang="ms-MY" sz="1400" spc="-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yang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sesuai </a:t>
            </a:r>
            <a:r>
              <a:rPr lang="ms-MY" sz="1400" spc="2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perlu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dibangunkan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bagi  mewujudkan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persekitaran </a:t>
            </a:r>
            <a:r>
              <a:rPr lang="ms-MY" sz="1400" spc="-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yang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membolehkan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serta 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menyokong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pertumbuhan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6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PKS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dan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usahawan. </a:t>
            </a:r>
            <a:r>
              <a:rPr lang="ms-MY" sz="1400" spc="25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Program</a:t>
            </a:r>
            <a:r>
              <a:rPr lang="ms-MY" sz="1400" spc="-7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di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bawah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bidang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tumpuan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ini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bertujuan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untuk 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menggalakkan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aktiviti keusahawanan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dengan 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menyediakan </a:t>
            </a:r>
            <a:r>
              <a:rPr lang="ms-MY" sz="1400" spc="3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akses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kepada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premis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perniagaan, 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kemudahan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dan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infrastruktur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sokongan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lain.</a:t>
            </a:r>
            <a:endParaRPr lang="ms-MY" sz="1400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algn="just"/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Program-program yang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ditawarkan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KPLB di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bawah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tumpuan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ini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adalah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seperti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berikut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</a:t>
            </a:r>
          </a:p>
          <a:p>
            <a:pPr algn="just"/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Peningkatan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(PPP);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400" i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Start Up Accelerator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 (STAR);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Penyewaan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Premis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MARA –Bazaar,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Arked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Lot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Komersial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Kawasan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MARA (Halal Park &amp; Entrepreneur Park);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Transformasi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Bandar (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TREnt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Penyewaan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Premis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Kilang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IKS PERDA;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Penjualan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Lot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PERDA Food Park;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Inkubator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KESEDAR;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Pembangunan Taman IKS KEDA.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02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48234" y="590857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PROGRAM PENINGKATAN PENDAPATAN (PPP)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402941" y="1368253"/>
            <a:ext cx="6281003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1989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2,432 (2016-2018)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RM7,000,000.00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golongan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miskin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tegar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miskin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berpendapatan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rendah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(B40)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penglibatan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mereka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projek-projek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beruoaya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taraf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hidup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mereka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2016	-  1,000 peserta diberi bantuan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2017	-  500 peserta diberi bantuan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2018	-  500 peserta diberi bantuan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Individu Miskin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Tegar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Individu Miskin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Individu Golongan B40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*(Keutamaan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ketua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rumah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ahli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rumah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ibu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tunggal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Disahkan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miskin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tegar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miskin dan B40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Diperaku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disahkan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layak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oleh Focus Group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Pembasmian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kemiskinan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negeri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daerah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agensi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pelaksana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BAHAGIAN KESEJAHTERAAN RAKYAT 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ARAS 18, KEMENTERIAN PEMBANGUNAN LUAR BANDAR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NO. 47, PERSIARAN PERDANA, PRESINT 4, 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PUSAT PENTADBIRAN KERAJAAN PERSEKUTUAN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62100 PUTRAJAYA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NO.TEL:03-88915645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FAKS:03-88810264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Infrastruktur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Premis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Perniagaan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Peralatan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655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615367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PECUTAN USAHAWAN BARU (STAR)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88301"/>
            <a:ext cx="6281003" cy="7894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			: 2016</a:t>
            </a:r>
          </a:p>
          <a:p>
            <a:pPr algn="just"/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2019		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2016: 136 | 2017: 134 | 2018: 336 </a:t>
            </a:r>
          </a:p>
          <a:p>
            <a:pPr algn="just"/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					 		  |SASARAN 2019: 15</a:t>
            </a:r>
          </a:p>
          <a:p>
            <a:pPr algn="just"/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RM1,000,000</a:t>
            </a: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Melatih dan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membimbing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usahawan-usahawan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belia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baru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membina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asas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Memupuk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membudayakan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satu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kerjaya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pilihan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kandungan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program yang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efektif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bilangan usahawan belia berkemahiran dalam bidang perniagaan yang diceburi.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pewujudan peluang pekerjaan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pewujudan jaringan perniagaan di antara usahawan sedia ada dan pemain industri.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pendapatan sekurang-kurangnya 20% daripada pendapatan sebelum menyertai program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Pelajar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institusi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pendidikan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Golongan Belia &amp; Wanita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Infrastruktur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Premis</a:t>
            </a:r>
            <a:r>
              <a:rPr lang="en-MY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Perniagaan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Peralatan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F13A2007-34E9-4C3A-931B-51117088FF7E}"/>
              </a:ext>
            </a:extLst>
          </p:cNvPr>
          <p:cNvSpPr/>
          <p:nvPr/>
        </p:nvSpPr>
        <p:spPr>
          <a:xfrm>
            <a:off x="378877" y="6254435"/>
            <a:ext cx="6281002" cy="310854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Warganegara Malaysia dan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Bumiputera.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Berumur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kurang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40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semasa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permohonan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seperti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berikut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444500" lvl="1" indent="-177800">
              <a:buFont typeface="+mj-lt"/>
              <a:buAutoNum type="alphaLcParenR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Lepasan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IPMa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institusi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teknikal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kerajaan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seperti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IKBN,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Politeknik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institusi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teknikal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swasta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</a:p>
          <a:p>
            <a:pPr marL="444500" lvl="1" indent="-177800">
              <a:buFont typeface="+mj-lt"/>
              <a:buAutoNum type="alphaLcParenR"/>
            </a:pPr>
            <a:endParaRPr lang="en-MY" sz="13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444500" lvl="1" indent="-177800">
              <a:buFont typeface="+mj-lt"/>
              <a:buAutoNum type="alphaLcParenR"/>
            </a:pPr>
            <a:endParaRPr lang="en-MY" sz="13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444500" lvl="1" indent="-177800">
              <a:buFont typeface="+mj-lt"/>
              <a:buAutoNum type="alphaLcParenR"/>
            </a:pPr>
            <a:endParaRPr lang="en-MY" sz="13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444500" lvl="1" indent="-177800">
              <a:buFont typeface="+mj-lt"/>
              <a:buAutoNum type="alphaLcParenR"/>
            </a:pPr>
            <a:endParaRPr lang="en-MY" sz="13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444500" lvl="1" indent="-177800">
              <a:buFont typeface="+mj-lt"/>
              <a:buAutoNum type="alphaLcParenR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444500" lvl="1" indent="-177800">
              <a:buFont typeface="+mj-lt"/>
              <a:buAutoNum type="alphaLcParenR"/>
            </a:pPr>
            <a:endParaRPr lang="en-MY" sz="13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444500" lvl="1" indent="-177800">
              <a:buFont typeface="+mj-lt"/>
              <a:buAutoNum type="alphaLcParenR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55600" lvl="1" indent="-177800" defTabSz="266700">
              <a:buFont typeface="+mj-lt"/>
              <a:buAutoNum type="alphaLcParenR"/>
            </a:pPr>
            <a:r>
              <a:rPr lang="en-MY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masing-masing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samada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program ’apprenticeships’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pengalaman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kerja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berkaitan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sv-SE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potensi pengembangan perniagaan berdaya saing dan mampan.</a:t>
            </a:r>
          </a:p>
          <a:p>
            <a:pPr marL="228600" indent="-228600">
              <a:buFont typeface="+mj-lt"/>
              <a:buAutoNum type="arabicPeriod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02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6174" y="555890"/>
            <a:ext cx="57235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PENYEWAAN PREMIS PERNIAGAAN MARA</a:t>
            </a:r>
          </a:p>
          <a:p>
            <a:r>
              <a:rPr lang="sv-SE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(Bazar, Arked, Lot Komersial, Kawasan Industri MARA)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68253"/>
            <a:ext cx="6281003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1960an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nb-NO" sz="1400" dirty="0">
                <a:solidFill>
                  <a:schemeClr val="bg1"/>
                </a:solidFill>
                <a:latin typeface="Bahnschrift" panose="020B0502040204020203" pitchFamily="34" charset="0"/>
              </a:rPr>
              <a:t>6,187 penyewa aktif berbanding </a:t>
            </a:r>
          </a:p>
          <a:p>
            <a:pPr algn="just"/>
            <a:r>
              <a:rPr lang="nb-NO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				  7,152 lot tersedia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RM4,246,400.00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niaga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disewa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aktiviti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terdiri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kluster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Platform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baru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menceburi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Jenis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niaga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disediakan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termasuklah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:</a:t>
            </a:r>
          </a:p>
          <a:p>
            <a:pPr marL="800100" lvl="1" indent="-342900" algn="just">
              <a:buFont typeface="+mj-lt"/>
              <a:buAutoNum type="alphaLcParenR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Arked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800100" lvl="1" indent="-342900" algn="just">
              <a:buFont typeface="+mj-lt"/>
              <a:buAutoNum type="alphaLcParenR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Bazar</a:t>
            </a:r>
          </a:p>
          <a:p>
            <a:pPr marL="800100" lvl="1" indent="-342900" algn="just">
              <a:buFont typeface="+mj-lt"/>
              <a:buAutoNum type="alphaLcParenR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Lot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Komersial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800100" lvl="1" indent="-342900" algn="just">
              <a:buFont typeface="+mj-lt"/>
              <a:buAutoNum type="alphaLcParenR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KIM – Halal Park </a:t>
            </a:r>
          </a:p>
          <a:p>
            <a:pPr marL="800100" lvl="1" indent="-342900" algn="just">
              <a:buFont typeface="+mj-lt"/>
              <a:buAutoNum type="alphaLcParenR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KIM – Entrepreneur Park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Pengisian premis perniagaaan dan lot industri sekurang-kurangnya 90% setiap bulan.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baru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Malaysia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Berumur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18-60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Bebas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bankrupsi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senarai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hitam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MARA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Infrastruktur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Premis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Perniagaan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Peralatan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231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579797"/>
            <a:ext cx="572353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TRANSFORMASI USAHWAN LUAR BANDAR (TREnt)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0241"/>
            <a:ext cx="6281003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2016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nb-NO" sz="1400" dirty="0">
                <a:solidFill>
                  <a:schemeClr val="bg1"/>
                </a:solidFill>
                <a:latin typeface="Bahnschrift" panose="020B0502040204020203" pitchFamily="34" charset="0"/>
              </a:rPr>
              <a:t>69 usahawan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RM1,000,000.00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Pembangunan Usahawan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Bandar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konsep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memberi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impak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baik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setempat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memberi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infrastruktur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kondusif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moden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teratur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dapat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memberi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nilai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tambah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Menempatkan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secara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teratur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sistematik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latihan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pemantauan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berterusan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jualan sehingga 5%.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Peluang pekerjaan.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120 lot perniagaan baru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Premis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MARA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berusia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-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Infrastruktur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Premis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Perniagaan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Peralatan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768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6174" y="582735"/>
            <a:ext cx="572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77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PENYEWAAN PREMIS PERNIAGAAN </a:t>
            </a:r>
            <a:r>
              <a:rPr lang="nl-NL" sz="177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DAN </a:t>
            </a:r>
            <a:r>
              <a:rPr lang="nl-NL" sz="177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KILANG IKS</a:t>
            </a:r>
            <a:endParaRPr lang="sv-SE" sz="177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55576"/>
            <a:ext cx="6281003" cy="8171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			: 1990 </a:t>
            </a:r>
          </a:p>
          <a:p>
            <a:pPr algn="just"/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2019		: 368 Premis</a:t>
            </a:r>
          </a:p>
          <a:p>
            <a:pPr algn="just"/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premis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perusahaan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selesa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strategik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saing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dunia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Memberi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manfaat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Pulau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Pinang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taraf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sosial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mengimbangi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pertumbuhan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di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95% Premis di sewakan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5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sv-SE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Start-Up </a:t>
            </a:r>
            <a:endParaRPr lang="sv-SE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250" dirty="0">
                <a:solidFill>
                  <a:schemeClr val="bg1"/>
                </a:solidFill>
                <a:latin typeface="Bahnschrift" panose="020B0502040204020203" pitchFamily="34" charset="0"/>
              </a:rPr>
              <a:t>Usahawan Piko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50" dirty="0">
                <a:solidFill>
                  <a:schemeClr val="bg1"/>
                </a:solidFill>
                <a:latin typeface="Bahnschrift" panose="020B0502040204020203" pitchFamily="34" charset="0"/>
              </a:rPr>
              <a:t>Usahawan Nano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Mikro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Kecil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Sederhana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50" dirty="0">
                <a:solidFill>
                  <a:schemeClr val="bg1"/>
                </a:solidFill>
                <a:latin typeface="Bahnschrift" panose="020B0502040204020203" pitchFamily="34" charset="0"/>
              </a:rPr>
              <a:t>Kelayakan </a:t>
            </a:r>
            <a:r>
              <a:rPr lang="sv-SE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warganegara </a:t>
            </a:r>
            <a:r>
              <a:rPr lang="sv-SE" sz="1250" dirty="0">
                <a:solidFill>
                  <a:schemeClr val="bg1"/>
                </a:solidFill>
                <a:latin typeface="Bahnschrift" panose="020B0502040204020203" pitchFamily="34" charset="0"/>
              </a:rPr>
              <a:t>Malaysia dan berstatus Bumiputera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50" dirty="0">
                <a:solidFill>
                  <a:schemeClr val="bg1"/>
                </a:solidFill>
                <a:latin typeface="Bahnschrift" panose="020B0502040204020203" pitchFamily="34" charset="0"/>
              </a:rPr>
              <a:t>Berumur tidak kurang dari 18 tahun dan tidak melebihi 60 tahun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50" dirty="0">
                <a:solidFill>
                  <a:schemeClr val="bg1"/>
                </a:solidFill>
                <a:latin typeface="Bahnschrift" panose="020B0502040204020203" pitchFamily="34" charset="0"/>
              </a:rPr>
              <a:t>Tidak </a:t>
            </a:r>
            <a:r>
              <a:rPr lang="sv-SE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muflis/ </a:t>
            </a:r>
            <a:r>
              <a:rPr lang="sv-SE" sz="1250" dirty="0">
                <a:solidFill>
                  <a:schemeClr val="bg1"/>
                </a:solidFill>
                <a:latin typeface="Bahnschrift" panose="020B0502040204020203" pitchFamily="34" charset="0"/>
              </a:rPr>
              <a:t>bankrupt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Pemilik individu/ </a:t>
            </a:r>
            <a:r>
              <a:rPr lang="sv-SE" sz="1250" dirty="0">
                <a:solidFill>
                  <a:schemeClr val="bg1"/>
                </a:solidFill>
                <a:latin typeface="Bahnschrift" panose="020B0502040204020203" pitchFamily="34" charset="0"/>
              </a:rPr>
              <a:t>syarikat </a:t>
            </a:r>
            <a:r>
              <a:rPr lang="sv-SE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berdaftar</a:t>
            </a:r>
            <a:endParaRPr lang="sv-SE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250" dirty="0">
                <a:solidFill>
                  <a:schemeClr val="bg1"/>
                </a:solidFill>
                <a:latin typeface="Bahnschrift" panose="020B0502040204020203" pitchFamily="34" charset="0"/>
              </a:rPr>
              <a:t>Jika pemohon merupakan kakitangan </a:t>
            </a:r>
            <a:r>
              <a:rPr lang="sv-SE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kerajaan</a:t>
            </a:r>
            <a:r>
              <a:rPr lang="sv-SE" sz="1250" dirty="0">
                <a:solidFill>
                  <a:schemeClr val="bg1"/>
                </a:solidFill>
                <a:latin typeface="Bahnschrift" panose="020B0502040204020203" pitchFamily="34" charset="0"/>
              </a:rPr>
              <a:t>, kebenaran bertulis Ketua Jabatan perlu diperolehi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50" dirty="0">
                <a:solidFill>
                  <a:schemeClr val="bg1"/>
                </a:solidFill>
                <a:latin typeface="Bahnschrift" panose="020B0502040204020203" pitchFamily="34" charset="0"/>
              </a:rPr>
              <a:t>Permohonan bagi individu perlu berdaftar dengan Suruhanjaya Syarikat Malaysia manakala bagi Syarikat perlu berdaftar dengan Suruhanjaya Syarikat Malaysia (SSM) dan telah beroperasi sekurang-kurangnya dua (2) tahun</a:t>
            </a:r>
          </a:p>
          <a:p>
            <a:pPr algn="just"/>
            <a:endParaRPr lang="en-MY" sz="12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</a:t>
            </a:r>
          </a:p>
          <a:p>
            <a:pPr algn="just"/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WILAYAH PULAU PINANG (PERDA)</a:t>
            </a:r>
          </a:p>
          <a:p>
            <a:pPr algn="just"/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NO.1, LORONG KAMPUNG GAJAH 2</a:t>
            </a:r>
          </a:p>
          <a:p>
            <a:pPr algn="just"/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JALAN KAMPUNG GAJAH</a:t>
            </a:r>
          </a:p>
          <a:p>
            <a:pPr algn="just"/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12200 BUTTERWORTH, PULAU PINANG</a:t>
            </a:r>
          </a:p>
          <a:p>
            <a:pPr algn="just"/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TEL : 04-3141100</a:t>
            </a:r>
          </a:p>
          <a:p>
            <a:pPr algn="just"/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FAKS: 04-3103120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Infrastruktur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Premis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Perniagaan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Peralatan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013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993492" y="570703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JUALAN LOT INDUSTRI, PERDA FOOD PARK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85279"/>
            <a:ext cx="6281003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2008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9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lot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pembangunan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pengembangan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pengeluaran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pembuatan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dikalangan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bumiputera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Menambahkan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mengusahakan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mengeluarkan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barangan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asas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tani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20 Lot Industri telah dijual kepada usahawan bumiputera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Mewujudkan peluang pekerjaan di kawasan setempat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da-DK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Kecil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da-DK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Sederhana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Syarikat Bumiputera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Mengeluarkan produk sendiri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Berpengalaman menguruskan operasi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K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ilang</a:t>
            </a:r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kewangan yang kukuh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WILAYAH PULAU PINANG (PERDA)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NO.1, LORONG KAMPUNG GAJAH 2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JALAN KAMPUNG GAJAH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12200 BUTTERWORTH, PULAU PINANG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 : 04-3141100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 04-3103120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Infrastruktur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Premis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Perniagaan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Peralatan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199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565689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INKUBATOR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84713"/>
            <a:ext cx="6281003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2002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8 lot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Menyediakan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premis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baru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memulakan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premis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mampu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membayar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sama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kadar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tinggi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80% peserta memperoleh peningkatan pendapatan ≥ selepas 3 tahun;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80% mampu berdikari dan mempunyai premis sendiri selepas 5-8 tahun.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da-DK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Belia Luar Bandar;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da-DK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Perniagaan yang telah memulakan perniagaan 1-2 tahun secara kecilan di rumah atau gerai-gerai kecil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Warganegara berumur 18-40 tahun;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SSM dan lessen pendaftaran perniagaan sekurang-kurangnya 2 tahun;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Pemohon tinggal dan beroperasi di kawasan luar bandar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EKONOMI DAN PELABURAN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KELANTAN SELATAN (KESEDAR)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BANDAR BARU GUA MUSANG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18300 GUA MUSANG, KELANTAN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NO.TEL:09-9132200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FAKS:09-9121211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516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Infrastruktur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Premis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Perniagaan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Peralatan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144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565689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PROJEK </a:t>
            </a:r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PEMBANGUNAN </a:t>
            </a:r>
            <a:r>
              <a:rPr lang="fi-FI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TAMAN IKS </a:t>
            </a:r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KEDA</a:t>
            </a:r>
            <a:endParaRPr lang="fi-FI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58524"/>
            <a:ext cx="6281003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2016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24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RM2,680,000.00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Mengoptimumkan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penggunaan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hartanah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KEDA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premis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disewa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es-E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Memberikan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berkelayakan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premis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kondusif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tersusun</a:t>
            </a:r>
            <a:endParaRPr lang="es-E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Menyediakan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pekerjaan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penduduk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setempat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di </a:t>
            </a:r>
            <a:r>
              <a:rPr lang="es-E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kawasan</a:t>
            </a:r>
            <a:r>
              <a:rPr lang="es-E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s-E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Bandar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Seramai 38 usahawan dapat menjalankan perniagaan melalui penyewaan premis perniagaan yang disediakan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Mewujudkan 190 peluang pekerjaan kepada penduduk luar Bandar yang bekerja di premis yang disewa.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Luar Bandar di Negeri Kedah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Warganegara Malaysia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Berdaftar dengan SSM samada Enterprise / Sdn Bhd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Aktif dan beroperasi sekurang-kurangnya setahun dan ke atas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Menjalankan perniagaan di 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luar </a:t>
            </a: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andar </a:t>
            </a: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di Negeri Kedah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Bidang perniagaan mengikut Kluster yang ditetapkan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potensi pengembangan perniagaan berdaya saing dan mampan.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EKONOMI DAN PELABURAN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KELANTAN SELATAN (KESEDAR)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BANDAR BARU GUA MUSANG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18300 GUA MUSANG, KELANTAN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NO.TEL:09-9132200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FAKS:09-9121211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Infrastruktur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Premis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Perniagaan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Peralatan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439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50873"/>
            <a:ext cx="6281003" cy="8063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2016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279 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tahun 2020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RM2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juta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Memperkasakan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Orang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Asli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sedia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penglibatan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Orang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Asli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Meluaskan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pemadanan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agensi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Memperkasakan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koperasi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Orang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Asli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S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ekurang-kurangnya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30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% usahawan Orang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Asli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memperoleh peningkatan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pendapatan selepas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menerima bantuan.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 Koperasi Orang Asli berjaya meningkatkan nilai aset sebanyak RM1 juta.</a:t>
            </a:r>
            <a:endParaRPr lang="it-IT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Orang Asli</a:t>
            </a:r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Koperasi Orang Asli</a:t>
            </a:r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</a:t>
            </a:r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KELAYAKAN</a:t>
            </a:r>
          </a:p>
          <a:p>
            <a:pPr algn="just"/>
            <a:r>
              <a:rPr lang="en-US" sz="1400" u="sng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en-MY" sz="1400" u="sng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Orang Asli seperti diperuntukkan di bawah seksyen 3 Akta Orang Asli 1954.</a:t>
            </a:r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Berumur 18 tahun ke atas.</a:t>
            </a:r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disabitkan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bawah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mana-mana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kesalahan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jenayah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pengetahuan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pengalaman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menunjukkan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keupayaan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meyakinkan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pelaksanaan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pengurusan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US" sz="1400" u="sng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Koperasi</a:t>
            </a:r>
            <a:endParaRPr lang="en-US" sz="1400" u="sng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Koperasi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Orang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Asli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(minimum 70% ALK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ahli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adalah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Orang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Asli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Sah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pendaftaran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Suruhanjaya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Koperasi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Malaysia.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Bebas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disenarai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hitam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mana-mana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institutsi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kewangan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JAKOA BERDEKATAN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Infrastruktur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Premis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Perniagaan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Peralatan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603925"/>
            <a:ext cx="572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7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PROGRAM PEMBANGUNAN USAHAWAN ORANG ASLI</a:t>
            </a:r>
            <a:endParaRPr lang="nn-NO" sz="175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11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786" y="1365429"/>
            <a:ext cx="6281003" cy="7779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			: 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2016</a:t>
            </a:r>
          </a:p>
          <a:p>
            <a:pPr algn="just"/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2019		: 142 orang</a:t>
            </a:r>
          </a:p>
          <a:p>
            <a:pPr algn="just"/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program tahun 2020		: 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1,650,000.00 (GERAN)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OBJEKTIF </a:t>
            </a:r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Memberi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bantuan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mampu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produktiviti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kualiti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bentuk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pembaikan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premis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mengikut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menepati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standard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arah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pensijilan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HALAL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terutamanya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Membantu usahawan meningkatkan produktiviti melalui inovasi dan teknologi yang ada dengan pembekalan mesin dan peralatan yang diperlukan oleh usahawan</a:t>
            </a:r>
            <a:r>
              <a:rPr lang="sv-SE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Memberi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pendedahan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akan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kepentingan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pensijilan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tertentu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mengikut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kategori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sama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kecantikan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perubatan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sebagainya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.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Ianya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mencapai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piawai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pengeluaran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pengiktirafan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pensijilan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tertentu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35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OUTCOME </a:t>
            </a:r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Menambah bilangan usahawan yang </a:t>
            </a:r>
            <a:r>
              <a:rPr lang="it-IT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 premis standard pensijilan </a:t>
            </a: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MeSTI, Halal, GMP dan HACCP </a:t>
            </a:r>
            <a:r>
              <a:rPr lang="it-IT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dan seterusnya mampu </a:t>
            </a: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menembusi pasaran luar serta diterima oleh pasaraya besar untuk dipasarkan</a:t>
            </a:r>
            <a:r>
              <a:rPr lang="it-IT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Usahawan dapat memasarkan produk dengan lebih jauh dan produk lebih berinovasi dan berteknologi</a:t>
            </a:r>
            <a:r>
              <a:rPr lang="it-IT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Pembangunan Produk Usahawan akan dapat di realisasikan dengan penambahan bilangan produk-produk keluaran usahawan </a:t>
            </a:r>
            <a:r>
              <a:rPr lang="it-IT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bimbingan </a:t>
            </a: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FELCRA Berhad yang mempunyai pensijilan terutama MeSTI, Halal, GMP dan HACCP</a:t>
            </a:r>
            <a:r>
              <a:rPr lang="it-IT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it-IT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KUMPULAN </a:t>
            </a:r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bimbingan FELCRA Berhad.</a:t>
            </a:r>
            <a:endParaRPr lang="sv-SE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Usahawan dan perniagaan yang berpotensi</a:t>
            </a:r>
            <a:r>
              <a:rPr lang="sv-SE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</a:t>
            </a:r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bimbingan FELCRA Berhad.</a:t>
            </a:r>
          </a:p>
          <a:p>
            <a:pPr algn="just"/>
            <a:endParaRPr lang="sv-SE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FELCRA BERHAD BERDEKATAN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Infrastruktur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Premis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Perniagaan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Peralatan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555954"/>
            <a:ext cx="57235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PROGRAM PERLENGKAPAN KAMPUNG – PREMIS PERNIAGAAN</a:t>
            </a:r>
            <a:endParaRPr lang="nn-NO" sz="165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641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786" y="1353397"/>
            <a:ext cx="6281003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2018</a:t>
            </a:r>
          </a:p>
          <a:p>
            <a:pPr algn="just"/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2019		: 3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penempatan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program tahun 2020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1,091,900 (GERAN)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OBJEKTIF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Menyediakan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kelengkapan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infrastruktur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yang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selesa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menarik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tarikan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pengunjung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sektor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agro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pelancongan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satu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sampingan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lagi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kualiti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hidup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menaikkan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nilai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setempat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OUTCOME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Membangun, melaksana dan menggalakkan projek-projek infrastruktur berkaitan dengan Pelancongan Desa untuk menaikkan nilai ekonomi kawasan penempatan FELCRA dan secara langsung memberi pendapatan sampingan kepada peserta FELCRA.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Manfaaat sebagai sumber pendapatan kepada penduduk setempat dengan menawarkan peluang pekerjaan dan perniagaan melalui aktiviti pelacongan desa dan pembangunan industri kecil dan sederhana kepada lebih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penduduk kawasan terutamanya dikalangan belia dan wanita. </a:t>
            </a:r>
            <a:endParaRPr lang="it-IT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pendapatan penduduk melalui aktiviti pelancongan desa disamping meningkatkan lagi kedatangan pelancong dengan infrastruktur yang baik dan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selesa.</a:t>
            </a:r>
            <a:endParaRPr lang="it-IT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it-IT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KUMPULAN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Penempatan FELCRA Berhad yang mempunyai homestay berdaftar dengan Kementerian Pelancongan Malaysia.</a:t>
            </a:r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Penempatan FELCRA yang berpotensi untuk dimajukan sebagai sebuah pusat pelancongan desa.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Peserta FELCRA Berhad.</a:t>
            </a:r>
          </a:p>
          <a:p>
            <a:pPr algn="just"/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FELCRA BERHAD BERDEKATAN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Infrastruktur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Premis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Perniagaan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Peralatan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556425"/>
            <a:ext cx="57235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PROGRAM KELESTARIAN DAN KEMAMPANAN INFRASTRUKTUR PELANCONGAN DESA</a:t>
            </a:r>
            <a:endParaRPr lang="nn-NO" sz="165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15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786" y="1341365"/>
            <a:ext cx="6281003" cy="7779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			: 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2016</a:t>
            </a:r>
          </a:p>
          <a:p>
            <a:pPr algn="just"/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2019		: 6 orang</a:t>
            </a:r>
          </a:p>
          <a:p>
            <a:pPr algn="just"/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program tahun 2020		: 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200,000.00 (BAJET FELCRA)</a:t>
            </a: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OBJEKTIF </a:t>
            </a:r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Memberi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bantuan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mampu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produktiviti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kualiti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bentuk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pembaikan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premis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mengikut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menepati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standard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arah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pensijilan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HALAL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terutamanya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Membantu usahawan meningkatkan produktiviti melalui inovasi dan teknologi yang ada dengan pembekalan mesin dan peralatan yang diperlukan oleh usahawan</a:t>
            </a:r>
            <a:r>
              <a:rPr lang="sv-SE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Memberi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pendedahan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akan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kepentingan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pensijilan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tertentu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mengikut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kategori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sama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kecantikan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perubatan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sebagainya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.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Ianya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mencapai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piawai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pengeluaran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pengiktirafan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pensijilan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tertentu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35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OUTCOME </a:t>
            </a:r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Menambah bilangan usahawan yang </a:t>
            </a:r>
            <a:r>
              <a:rPr lang="it-IT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 premis standard pensijilan </a:t>
            </a: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MeSTI, Halal, GMP dan HACCP </a:t>
            </a:r>
            <a:r>
              <a:rPr lang="it-IT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dan seterusnya mampu </a:t>
            </a: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menembusi pasaran luar serta diterima oleh pasaraya besar untuk dipasarkan</a:t>
            </a:r>
            <a:r>
              <a:rPr lang="it-IT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Usahawan dapat memasarkan produk dengan lebih jauh dan produk lebih berinovasi dan berteknologi</a:t>
            </a:r>
            <a:r>
              <a:rPr lang="it-IT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Pembangunan Produk Usahawan akan dapat di realisasikan dengan penambahan bilangan produk-produk keluaran usahawan </a:t>
            </a:r>
            <a:r>
              <a:rPr lang="it-IT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bimbingan </a:t>
            </a:r>
            <a:r>
              <a:rPr lang="it-IT" sz="1350" dirty="0">
                <a:solidFill>
                  <a:schemeClr val="bg1"/>
                </a:solidFill>
                <a:latin typeface="Bahnschrift" panose="020B0502040204020203" pitchFamily="34" charset="0"/>
              </a:rPr>
              <a:t>FELCRA Berhad yang mempunyai pensijilan terutama MeSTI, Halal, GMP dan HACCP</a:t>
            </a:r>
            <a:r>
              <a:rPr lang="it-IT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it-IT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KUMPULAN </a:t>
            </a:r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bimbingan FELCRA Berhad.</a:t>
            </a:r>
            <a:endParaRPr lang="sv-SE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>
                <a:solidFill>
                  <a:schemeClr val="bg1"/>
                </a:solidFill>
                <a:latin typeface="Bahnschrift" panose="020B0502040204020203" pitchFamily="34" charset="0"/>
              </a:rPr>
              <a:t>Usahawan dan perniagaan yang berpotensi</a:t>
            </a:r>
            <a:r>
              <a:rPr lang="sv-SE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</a:t>
            </a:r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bimbingan FELCRA Berhad.</a:t>
            </a:r>
          </a:p>
          <a:p>
            <a:pPr algn="just"/>
            <a:endParaRPr lang="sv-SE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PEJABAT FELCRA BERHAD BERDEKATAN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Infrastruktur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Premis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Perniagaan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Peralatan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603925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PROGRAM INDUSTRI DESA</a:t>
            </a:r>
            <a:endParaRPr lang="nn-NO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46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837522" y="1010159"/>
            <a:ext cx="536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5. TEKNOLOGI</a:t>
            </a:r>
            <a:endParaRPr lang="sv-SE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79491"/>
            <a:ext cx="6281003" cy="4896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 smtClean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 smtClean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66040" algn="just">
              <a:lnSpc>
                <a:spcPct val="100000"/>
              </a:lnSpc>
              <a:spcBef>
                <a:spcPts val="100"/>
              </a:spcBef>
            </a:pPr>
            <a:r>
              <a:rPr lang="ms-MY" sz="1400" spc="2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Bagi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meningkatkan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kualiti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produk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dan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perkhidmatan 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serta memastikan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reputasi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perniagaan </a:t>
            </a:r>
            <a:r>
              <a:rPr lang="ms-MY" sz="1400" spc="-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yang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kukuh,  usahawan</a:t>
            </a:r>
            <a:r>
              <a:rPr lang="ms-MY" sz="1400" spc="-6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seharusnya</a:t>
            </a:r>
            <a:r>
              <a:rPr lang="ms-MY" sz="1400" spc="-6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peka</a:t>
            </a:r>
            <a:r>
              <a:rPr lang="ms-MY" sz="1400" spc="-6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dan</a:t>
            </a:r>
            <a:r>
              <a:rPr lang="ms-MY" sz="1400" spc="-6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bergerak</a:t>
            </a:r>
            <a:r>
              <a:rPr lang="ms-MY" sz="1400" spc="-6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seiring</a:t>
            </a:r>
            <a:r>
              <a:rPr lang="ms-MY" sz="1400" spc="-6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dengan 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perkembangan teknologi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terkini. </a:t>
            </a:r>
            <a:r>
              <a:rPr lang="ms-MY" sz="1400" spc="2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Aplikasi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inovasi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dalam 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penghasilan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dan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penerapan teknologi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akan membantu 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sesebuah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perusahaan untuk lebih menyerlah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dalam 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persaingan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di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samping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dapat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membantu meningkatkan  prospek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pertumbuhan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serta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peluang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perniagaan</a:t>
            </a:r>
            <a:r>
              <a:rPr lang="ms-MY" sz="1400" spc="5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.</a:t>
            </a:r>
          </a:p>
          <a:p>
            <a:pPr marL="12700" marR="66040" algn="just">
              <a:lnSpc>
                <a:spcPct val="100000"/>
              </a:lnSpc>
              <a:spcBef>
                <a:spcPts val="100"/>
              </a:spcBef>
            </a:pPr>
            <a:endParaRPr lang="ms-MY" sz="1400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147955" algn="just">
              <a:lnSpc>
                <a:spcPct val="100000"/>
              </a:lnSpc>
            </a:pPr>
            <a:r>
              <a:rPr lang="ms-MY" sz="1400" spc="25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KPLB telah melaksanakan </a:t>
            </a:r>
            <a:r>
              <a:rPr lang="ms-MY" sz="1400" spc="25" dirty="0" smtClean="0">
                <a:solidFill>
                  <a:srgbClr val="FFFF00"/>
                </a:solidFill>
                <a:latin typeface="Bahnschrift" panose="020B0502040204020203" pitchFamily="34" charset="0"/>
                <a:cs typeface="Tahoma"/>
              </a:rPr>
              <a:t>2 program</a:t>
            </a:r>
            <a:r>
              <a:rPr lang="ms-MY" sz="1400" spc="25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di bawah bidang tumpuan ini melalui agensi MARA dan KEDA. Usaha untuk memperkenalkan teknologi terkini pembuatan produk juga dilaksanakan melalui Segmen Pameran Mesin serta </a:t>
            </a:r>
            <a:r>
              <a:rPr lang="ms-MY" sz="1400" i="1" spc="25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Business Matching</a:t>
            </a:r>
            <a:r>
              <a:rPr lang="ms-MY" sz="1400" spc="25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dengan vendor mesin semasa Karnival Usahawan Desa (KUD@KPLB).</a:t>
            </a:r>
          </a:p>
          <a:p>
            <a:pPr marL="12700" marR="147955" algn="just">
              <a:lnSpc>
                <a:spcPct val="100000"/>
              </a:lnSpc>
            </a:pPr>
            <a:endParaRPr lang="ms-MY" sz="1400" spc="25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147955" algn="just">
              <a:lnSpc>
                <a:spcPct val="100000"/>
              </a:lnSpc>
            </a:pPr>
            <a:r>
              <a:rPr lang="ms-MY" sz="1400" spc="2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2</a:t>
            </a:r>
            <a:r>
              <a:rPr lang="ms-MY" sz="1400" spc="25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Program tersebut adalah seperti berikut:</a:t>
            </a:r>
          </a:p>
          <a:p>
            <a:pPr marL="12700" marR="147955" algn="just">
              <a:lnSpc>
                <a:spcPct val="100000"/>
              </a:lnSpc>
            </a:pPr>
            <a:endParaRPr lang="ms-MY" sz="1400" spc="25" dirty="0" smtClean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355600" marR="147955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 Pembangunan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Teknologi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Lanjutan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(ADAPT);</a:t>
            </a:r>
          </a:p>
          <a:p>
            <a:pPr marL="355600" marR="147955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Transformasi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Pembangunan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(EDEP).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247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5462" y="563074"/>
            <a:ext cx="57235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PROGRAM PEMBANGUNAN USAHAWAN </a:t>
            </a:r>
            <a:r>
              <a:rPr lang="sv-SE" sz="16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TEKNOLOGI LANJUTAN </a:t>
            </a:r>
            <a:r>
              <a:rPr lang="sv-SE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(ADAPT)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1271"/>
            <a:ext cx="6281003" cy="769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			: 2016</a:t>
            </a:r>
          </a:p>
          <a:p>
            <a:pPr algn="just"/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2019		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2016: 34 | 2017: 233 | 2018: 								  	 26 |SASARAN 2019: 45</a:t>
            </a:r>
          </a:p>
          <a:p>
            <a:pPr algn="just"/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RM750,000</a:t>
            </a: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Melahirkan dan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mengukuhkan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berasaskan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teknologi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tinggi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lanjutan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berkemahiran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pewujudan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pekerjaan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nilai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jualan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memperoleh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teknologi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tinggi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lanjutan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penghasilan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Tekno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sedia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Inkubator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Golongan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Belia &amp; Wanita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Pekerja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Industri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Teknologi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717ECF76-B8A9-4D3B-900E-BE2D8F2464EC}"/>
              </a:ext>
            </a:extLst>
          </p:cNvPr>
          <p:cNvSpPr/>
          <p:nvPr/>
        </p:nvSpPr>
        <p:spPr>
          <a:xfrm>
            <a:off x="414973" y="6246258"/>
            <a:ext cx="6281002" cy="310854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Warganegara Malaysia dan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bertaraf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Bumiputera.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Berumur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kurang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40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semasa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permohonan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seperti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berikut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444500" lvl="1" indent="-177800">
              <a:buFont typeface="+mj-lt"/>
              <a:buAutoNum type="alphaLcParenR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Lepasan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IPMa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institusi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teknikal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kerajaan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seperti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IKBN,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Politeknik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institusi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teknikal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swasta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ATAU</a:t>
            </a:r>
          </a:p>
          <a:p>
            <a:pPr marL="444500" lvl="1" indent="-177800">
              <a:buFont typeface="+mj-lt"/>
              <a:buAutoNum type="alphaLcParenR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444500" lvl="1" indent="-177800">
              <a:buFont typeface="+mj-lt"/>
              <a:buAutoNum type="alphaLcParenR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444500" lvl="1" indent="-177800">
              <a:buFont typeface="+mj-lt"/>
              <a:buAutoNum type="alphaLcParenR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444500" lvl="1" indent="-177800">
              <a:buFont typeface="+mj-lt"/>
              <a:buAutoNum type="alphaLcParenR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444500" lvl="1" indent="-177800">
              <a:buFont typeface="+mj-lt"/>
              <a:buAutoNum type="alphaLcParenR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444500" lvl="1" indent="-177800">
              <a:buFont typeface="+mj-lt"/>
              <a:buAutoNum type="alphaLcParenR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444500" lvl="1" indent="-177800">
              <a:buFont typeface="+mj-lt"/>
              <a:buAutoNum type="alphaLcParenR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55600" lvl="1" indent="-177800" defTabSz="266700">
              <a:buFont typeface="+mj-lt"/>
              <a:buAutoNum type="alphaLcParenR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masing-masing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samada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program ’apprenticeships’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pengalaman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kerja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berkaitan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sv-SE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potensi pengembangan perniagaan berdaya saing dan mampan.</a:t>
            </a:r>
          </a:p>
          <a:p>
            <a:pPr marL="228600" indent="-228600">
              <a:buFont typeface="+mj-lt"/>
              <a:buAutoNum type="arabicPeriod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47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553814"/>
            <a:ext cx="57235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PROGRAM TRANSFORMASI PEMBANGUNAN USAHAWAN (EDEP</a:t>
            </a:r>
            <a:r>
              <a:rPr lang="sv-SE" sz="16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)</a:t>
            </a:r>
            <a:endParaRPr lang="sv-SE" sz="165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88423"/>
            <a:ext cx="6281003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			: 2019</a:t>
            </a:r>
          </a:p>
          <a:p>
            <a:pPr algn="just"/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2019		</a:t>
            </a:r>
            <a:r>
              <a:rPr lang="en-MY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Baru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2019</a:t>
            </a:r>
          </a:p>
          <a:p>
            <a:pPr algn="just"/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RM1,000,000.00</a:t>
            </a:r>
          </a:p>
          <a:p>
            <a:pPr algn="just"/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Memberi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latihan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s-ES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s-ES" sz="12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kursus</a:t>
            </a:r>
            <a:r>
              <a:rPr lang="es-ES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s-ES" sz="12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seminar</a:t>
            </a:r>
            <a:r>
              <a:rPr lang="es-ES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bengkel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berteraskan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bakal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Memasar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mempromosikan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sistematik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tersusun</a:t>
            </a:r>
            <a:endParaRPr lang="es-ES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menyediakan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khidmat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nasihat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pembungkusan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perlabelan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berkualiti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menarik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Menyediakan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keperluan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berkelayakan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segi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bantuan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peralatan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mesin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keperluan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lain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produktiviti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Bandar.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baru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berpotensi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kaedah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Mentor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Mentee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s-ES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dikenalpasti</a:t>
            </a:r>
            <a:r>
              <a:rPr lang="es-ES" sz="12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Penglibatan 800 usahawan yan menyertai kursus</a:t>
            </a:r>
            <a:r>
              <a:rPr lang="it-IT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latihan/ bengkel </a:t>
            </a: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160 usahawan dinaiktaraf dari aspek kapasiti pengeluaran, pelabelan</a:t>
            </a:r>
            <a:r>
              <a:rPr lang="it-IT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pembungkusan </a:t>
            </a: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dan pensijilan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Penyertaan seramai 165 usahawan dalam aktiviti promosi dan pemasaran di dalam dan luar negara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pendapatan sekurang-kurangnya 20% dari pendapatan sebelum menerima program</a:t>
            </a:r>
          </a:p>
          <a:p>
            <a:pPr algn="just"/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00" dirty="0">
                <a:solidFill>
                  <a:schemeClr val="bg1"/>
                </a:solidFill>
                <a:latin typeface="Bahnschrift" panose="020B0502040204020203" pitchFamily="34" charset="0"/>
              </a:rPr>
              <a:t>Usahawan Luar Bandar di Negeri Kedah</a:t>
            </a:r>
          </a:p>
          <a:p>
            <a:pPr algn="just"/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Warganegara Malaysia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Berdaftar dengan SSM samada </a:t>
            </a:r>
            <a:r>
              <a:rPr lang="sv-SE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Enterprise/ </a:t>
            </a: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Sdn Bhd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Aktif dan beroperasi sekurang-kurangnya setahun dan ke atas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Menjalankan perniagaan </a:t>
            </a:r>
            <a:r>
              <a:rPr lang="sv-SE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Luar </a:t>
            </a: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Bandar di Negeri Kedah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Bidang perniagaan mengikut Kluster yang ditetapkan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potensi pengembangan perniagaan berdaya saing dan mampan.</a:t>
            </a:r>
          </a:p>
          <a:p>
            <a:pPr algn="just"/>
            <a:endParaRPr lang="en-MY" sz="12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BAHAGIAN EKONOMI DAN PELABURAN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KELANTAN SELATAN (KESEDAR)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BANDAR BARU GUA MUSANG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18300 GUA MUSANG, KELANTAN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NO.TEL:09-9132200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FAKS:09-9121211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Tknologi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809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837522" y="1010159"/>
            <a:ext cx="536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6</a:t>
            </a:r>
            <a:r>
              <a:rPr lang="sv-SE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. AKSES PASARAN</a:t>
            </a:r>
            <a:endParaRPr lang="sv-SE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79491"/>
            <a:ext cx="6281003" cy="7091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 smtClean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 smtClean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46355" algn="just">
              <a:lnSpc>
                <a:spcPct val="100000"/>
              </a:lnSpc>
              <a:spcBef>
                <a:spcPts val="100"/>
              </a:spcBef>
            </a:pPr>
            <a:r>
              <a:rPr lang="ms-MY" sz="1400" spc="30" dirty="0">
                <a:solidFill>
                  <a:schemeClr val="bg1"/>
                </a:solidFill>
                <a:latin typeface="Bahnschrift" panose="020B0502040204020203" pitchFamily="34" charset="0"/>
              </a:rPr>
              <a:t>Akses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kepada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</a:rPr>
              <a:t>pasaran </a:t>
            </a:r>
            <a:r>
              <a:rPr lang="ms-MY" sz="1400" spc="-20" dirty="0">
                <a:solidFill>
                  <a:schemeClr val="bg1"/>
                </a:solidFill>
                <a:latin typeface="Bahnschrift" panose="020B0502040204020203" pitchFamily="34" charset="0"/>
              </a:rPr>
              <a:t>yang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</a:rPr>
              <a:t>lebih </a:t>
            </a:r>
            <a:r>
              <a:rPr lang="ms-MY" sz="1400" spc="30" dirty="0">
                <a:solidFill>
                  <a:schemeClr val="bg1"/>
                </a:solidFill>
                <a:latin typeface="Bahnschrift" panose="020B0502040204020203" pitchFamily="34" charset="0"/>
              </a:rPr>
              <a:t>luas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</a:rPr>
              <a:t>membolehkan 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tempatan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</a:rPr>
              <a:t>merebut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</a:rPr>
              <a:t>perniagaan </a:t>
            </a:r>
            <a:r>
              <a:rPr lang="ms-MY" sz="1400" spc="-2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yang</a:t>
            </a:r>
            <a:r>
              <a:rPr lang="ms-MY" sz="1400" spc="-75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</a:rPr>
              <a:t>belum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</a:rPr>
              <a:t>diterokai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</a:rPr>
              <a:t>menghasilkan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</a:rPr>
              <a:t>potensi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</a:rPr>
              <a:t>baharu 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bagi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</a:rPr>
              <a:t>pendapatan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</a:rPr>
              <a:t>serta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</a:rPr>
              <a:t>mengembangkan  perniagaan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</a:rPr>
              <a:t>mereka,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ms-MY" sz="1400" spc="25" dirty="0">
                <a:solidFill>
                  <a:schemeClr val="bg1"/>
                </a:solidFill>
                <a:latin typeface="Bahnschrift" panose="020B0502040204020203" pitchFamily="34" charset="0"/>
              </a:rPr>
              <a:t>termasuk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</a:rPr>
              <a:t>di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tempatan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</a:rPr>
              <a:t>dan 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</a:rPr>
              <a:t>eksport. </a:t>
            </a:r>
            <a:r>
              <a:rPr lang="ms-MY" sz="1400" spc="15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Terdapat 17 program yang telah dirangka dan dilaksanakan oleh KPLB di bawah bidang tumpuan ini termasuk pasaran secara atas talian.</a:t>
            </a:r>
          </a:p>
          <a:p>
            <a:pPr marL="12700" marR="4635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12700" marR="46355" algn="just">
              <a:lnSpc>
                <a:spcPct val="100000"/>
              </a:lnSpc>
              <a:spcBef>
                <a:spcPts val="100"/>
              </a:spcBef>
            </a:pPr>
            <a:r>
              <a:rPr lang="ms-MY" sz="1400" spc="15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Program-program tersebut adalah seperti berikut:</a:t>
            </a:r>
          </a:p>
          <a:p>
            <a:pPr marL="355600" marR="46355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MY" sz="1400" i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Rural to Global</a:t>
            </a:r>
            <a:r>
              <a:rPr lang="en-MY" sz="1400" i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355600" marR="46355" indent="-342900" algn="just">
              <a:spcBef>
                <a:spcPts val="100"/>
              </a:spcBef>
              <a:buFont typeface="+mj-lt"/>
              <a:buAutoNum type="arabicPeriod"/>
            </a:pPr>
            <a:r>
              <a:rPr lang="en-MY" sz="1400" i="1" dirty="0">
                <a:solidFill>
                  <a:schemeClr val="bg1"/>
                </a:solidFill>
                <a:latin typeface="Bahnschrift" panose="020B0502040204020203" pitchFamily="34" charset="0"/>
              </a:rPr>
              <a:t>Rural Premium Gateway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(RPG@KPLB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);</a:t>
            </a:r>
            <a:endParaRPr lang="en-MY" sz="1400" i="1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55600" marR="46355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Karnival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Desa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(KUD);</a:t>
            </a:r>
          </a:p>
          <a:p>
            <a:pPr marL="355600" marR="46355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400" spc="-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Desamall@KPLB;</a:t>
            </a:r>
          </a:p>
          <a:p>
            <a:pPr marL="355600" marR="46355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400" i="1" spc="-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Gate to Global</a:t>
            </a:r>
            <a:endParaRPr lang="ms-MY" sz="1400" spc="-4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55600" marR="46355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400" spc="-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Wanita Inspirasi Ekonomi (WISE);</a:t>
            </a:r>
          </a:p>
          <a:p>
            <a:pPr marL="355600" marR="46355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400" i="1" spc="-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Target Online Marketing</a:t>
            </a:r>
            <a:r>
              <a:rPr lang="ms-MY" sz="1400" spc="-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(ToM);</a:t>
            </a:r>
          </a:p>
          <a:p>
            <a:pPr marL="355600" marR="46355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400" spc="-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 Pembangunan Agrotourism;</a:t>
            </a:r>
          </a:p>
          <a:p>
            <a:pPr marL="355600" marR="46355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400" spc="-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 Pembangunan Usahawan Mikro;</a:t>
            </a:r>
          </a:p>
          <a:p>
            <a:pPr marL="355600" marR="46355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400" spc="-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Skim Rangsangan Usahawan Pertengahan –Pengiklanan;</a:t>
            </a:r>
          </a:p>
          <a:p>
            <a:pPr marL="355600" marR="46355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400" spc="-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Promosi Dalam dan Luar Negara, PERDA;</a:t>
            </a:r>
          </a:p>
          <a:p>
            <a:pPr marL="355600" marR="46355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400" spc="-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 Promosi &amp; Pemasaran (Penyertaan Ekspo), KEJORA;</a:t>
            </a:r>
          </a:p>
          <a:p>
            <a:pPr marL="355600" marR="46355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400" spc="-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Mini Karnival Usahawan FELCRA;</a:t>
            </a:r>
          </a:p>
          <a:p>
            <a:pPr marL="355600" marR="46355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400" spc="-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Promosi Produk;</a:t>
            </a:r>
          </a:p>
          <a:p>
            <a:pPr marL="355600" marR="46355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400" spc="-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RISDA </a:t>
            </a:r>
            <a:r>
              <a:rPr lang="ms-MY" sz="1400" i="1" spc="-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Smallholders Mart </a:t>
            </a:r>
            <a:r>
              <a:rPr lang="ms-MY" sz="1400" spc="-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(RISSMART);</a:t>
            </a:r>
          </a:p>
          <a:p>
            <a:pPr marL="355600" marR="46355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400" spc="-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RISSMART MOBILE@RISDA;</a:t>
            </a:r>
          </a:p>
          <a:p>
            <a:pPr marL="355600" marR="46355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400" spc="-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Perniagaan atas talian usahawanrisda.com;</a:t>
            </a:r>
          </a:p>
          <a:p>
            <a:pPr marL="355600" marR="46355" indent="-342900" algn="just">
              <a:lnSpc>
                <a:spcPct val="100000"/>
              </a:lnSpc>
              <a:spcBef>
                <a:spcPts val="100"/>
              </a:spcBef>
              <a:buFont typeface="+mj-lt"/>
              <a:buAutoNum type="arabicPeriod"/>
            </a:pPr>
            <a:r>
              <a:rPr lang="ms-MY" sz="1400" spc="-4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Kelab Usahawan Pekebun Kecil RISDA (RISEC)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302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63F96EC-12B2-481F-8FA1-2B238B8AA021}"/>
              </a:ext>
            </a:extLst>
          </p:cNvPr>
          <p:cNvSpPr txBox="1"/>
          <p:nvPr/>
        </p:nvSpPr>
        <p:spPr>
          <a:xfrm>
            <a:off x="1015829" y="564820"/>
            <a:ext cx="4497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RURAL TO GLOBAL</a:t>
            </a:r>
            <a:endParaRPr lang="en-MY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264D77A-C9F9-4EA3-932D-1853B12BBF6E}"/>
              </a:ext>
            </a:extLst>
          </p:cNvPr>
          <p:cNvSpPr txBox="1"/>
          <p:nvPr/>
        </p:nvSpPr>
        <p:spPr>
          <a:xfrm>
            <a:off x="402941" y="1377107"/>
            <a:ext cx="6281003" cy="849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2019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50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Peruntukan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Membantu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membuka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global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menghasilkan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berkualiti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memenuhi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piawaian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eksport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berpotensi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saing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hendak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diterokai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 dan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Membantu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Produk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berjaya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menembusi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global;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kualiti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 dan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Pewujudan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pekerjaan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bandar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berkualiti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ready to export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 DESA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ARAS 19, PERSIARAN PERDANA, PRESINT 4, PUSAT PENTADBIRAN KERAJAAN PERSEKUTUAN, 62100 PUTRAJAYA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TEL: 03-8891 5602</a:t>
            </a:r>
          </a:p>
          <a:p>
            <a:pPr algn="just"/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FAKS: 03-8888 2341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89EEB1B-F8EA-4CDA-893E-01406AE5CDD2}"/>
              </a:ext>
            </a:extLst>
          </p:cNvPr>
          <p:cNvSpPr/>
          <p:nvPr/>
        </p:nvSpPr>
        <p:spPr>
          <a:xfrm>
            <a:off x="384657" y="5940936"/>
            <a:ext cx="5451232" cy="246221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Perusahaan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dilaksanakan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kawasan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parlimen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bernaung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bawah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KPLB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agensi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bawah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KPLB;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Berdaftar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SSM;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Entiti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aktif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tarikh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permohonan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Ekuiti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60%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Malaysia;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Produk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hendak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dieksport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merupakan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Malaysia</a:t>
            </a:r>
          </a:p>
          <a:p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B0864DA-5FBD-40CB-911C-7BBC3C368CD2}"/>
              </a:ext>
            </a:extLst>
          </p:cNvPr>
          <p:cNvSpPr txBox="1"/>
          <p:nvPr/>
        </p:nvSpPr>
        <p:spPr>
          <a:xfrm>
            <a:off x="1403130" y="338958"/>
            <a:ext cx="4339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s-ES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Akses</a:t>
            </a:r>
            <a:r>
              <a:rPr lang="es-ES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pasaran &amp; </a:t>
            </a:r>
            <a:r>
              <a:rPr lang="es-ES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Pengantarabangsaan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551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27C8DEA-BA5C-4BCC-AD9B-313ADCBD9350}"/>
              </a:ext>
            </a:extLst>
          </p:cNvPr>
          <p:cNvSpPr txBox="1"/>
          <p:nvPr/>
        </p:nvSpPr>
        <p:spPr>
          <a:xfrm>
            <a:off x="1056037" y="575815"/>
            <a:ext cx="536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RURAL PREMIUM GATEWAY (RPG@KPLB)</a:t>
            </a:r>
            <a:endParaRPr lang="sv-SE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5CDF8F1-3452-4E8A-B318-7CDA69C41EB9}"/>
              </a:ext>
            </a:extLst>
          </p:cNvPr>
          <p:cNvSpPr txBox="1"/>
          <p:nvPr/>
        </p:nvSpPr>
        <p:spPr>
          <a:xfrm>
            <a:off x="390752" y="1084525"/>
            <a:ext cx="6281003" cy="8456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2020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Sasaran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	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63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RM1.8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juta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Bertujuan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supaya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dapat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dipasarkan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di platform premium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terpilih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negara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kapasiti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berpotensi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supaya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dapat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mencapai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tahap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piawaian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ditetapkan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platform premium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berkenaan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Pengkomersilan produk usahawan luar bandar; dan </a:t>
            </a:r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Peningkatan kapasiti produk usahawan luar bandar yang mempunyai potensi.</a:t>
            </a:r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berpotensi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dikomersilkan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di platform premium. 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Memiliki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Enterprise,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Perkongsian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Sendirian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Berhad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Berdaftar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Suruhanjaya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Syarikat Malaysia (SSM)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1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premis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berlesen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sesuai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berpotensi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dipasarkan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di platform </a:t>
            </a:r>
            <a:r>
              <a:rPr lang="en-MY" sz="1400" i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Sense of Malaysia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(SOM)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iaitu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cluster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&amp;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Minuman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Kesejahteraan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(Spa &amp;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Kosmetik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Gaya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Hidup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Fesyen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Aksesori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Kraftangan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);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buatan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Malaysia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kandungan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tempatan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60%.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 DESA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ARAS 19, PERSIARAN PERDANA, PRESINT 4, PUSAT PENTADBIRAN KERAJAAN PERSEKUTUAN, 62100 PUTRAJAYA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TEL: 03-8891 5602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 03-8888 2341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9C54128-4A96-4035-B899-1D5FEB8F9932}"/>
              </a:ext>
            </a:extLst>
          </p:cNvPr>
          <p:cNvSpPr/>
          <p:nvPr/>
        </p:nvSpPr>
        <p:spPr>
          <a:xfrm>
            <a:off x="378877" y="7447920"/>
            <a:ext cx="6281003" cy="28469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Akses</a:t>
            </a:r>
            <a:r>
              <a:rPr lang="en-MY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Pasaran</a:t>
            </a:r>
            <a:endParaRPr lang="en-MY" sz="1200" strike="sngStrike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208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19156" y="587847"/>
            <a:ext cx="536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KARNIVAL USAHAWAN DESA (KUD@KPLB)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56237"/>
            <a:ext cx="6281003" cy="844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27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		</a:t>
            </a:r>
            <a:r>
              <a:rPr lang="en-MY" sz="127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2006</a:t>
            </a:r>
          </a:p>
          <a:p>
            <a:pPr algn="just"/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2019		: Lebih 3000 orang</a:t>
            </a:r>
          </a:p>
          <a:p>
            <a:pPr algn="just"/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2020	</a:t>
            </a:r>
            <a:r>
              <a:rPr lang="en-MY" sz="127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-</a:t>
            </a:r>
          </a:p>
          <a:p>
            <a:pPr algn="just"/>
            <a:endParaRPr lang="en-MY" sz="127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7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Mempromosi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menjadi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salah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satu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medium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akses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/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pemborong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pengedar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pembeli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selain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mengadakan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jualan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secara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terus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pengguna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Memperkukuh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melebar</a:t>
            </a:r>
            <a:r>
              <a:rPr lang="en-MY" sz="127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luaskan</a:t>
            </a:r>
            <a:r>
              <a:rPr lang="en-MY" sz="127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jaringan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para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pembekal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mesin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peralatan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teknologi</a:t>
            </a:r>
            <a:r>
              <a:rPr lang="en-MY" sz="127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27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inovasi</a:t>
            </a:r>
            <a:r>
              <a:rPr lang="en-MY" sz="127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terkini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produktiviti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kualiti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27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27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27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mereka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;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daya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saing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kebolehpasaran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menerokai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baru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besar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samaada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negara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pengurusan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pemasaran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secara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sistematik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; dan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Menjadi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platform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mempromosi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insentif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disediakan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oleh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sektor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awam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swasta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dapat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perkembangan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27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7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70" dirty="0">
                <a:solidFill>
                  <a:schemeClr val="bg1"/>
                </a:solidFill>
                <a:latin typeface="Bahnschrift" panose="020B0502040204020203" pitchFamily="34" charset="0"/>
              </a:rPr>
              <a:t>Sasaran penyertaan usahawan/pempamer bagi KUD@KPLB Tahun 2019 adalah seramai 1,500 orang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270" dirty="0">
                <a:solidFill>
                  <a:schemeClr val="bg1"/>
                </a:solidFill>
                <a:latin typeface="Bahnschrift" panose="020B0502040204020203" pitchFamily="34" charset="0"/>
              </a:rPr>
              <a:t>Usahawan berpotensi tinggi </a:t>
            </a:r>
            <a:endParaRPr lang="sv-SE" sz="127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sv-SE" sz="127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27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7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7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7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27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7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7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</a:t>
            </a:r>
            <a:r>
              <a:rPr lang="en-MY" sz="1270" dirty="0">
                <a:solidFill>
                  <a:srgbClr val="FFFF00"/>
                </a:solidFill>
                <a:latin typeface="Bahnschrift" panose="020B0502040204020203" pitchFamily="34" charset="0"/>
              </a:rPr>
              <a:t>LAYAK MEMOHON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Warganegara Malaysia;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bimbingan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agensi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bawah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Kementerian Pembangunan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Bandar yang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berdaftar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Suruhanjaya Syarikat Malaysia (SSM).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Usahawan yang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masa dan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dikenal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pasti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maju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saing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menunjukkan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komitmen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70" dirty="0" err="1">
                <a:solidFill>
                  <a:schemeClr val="bg1"/>
                </a:solidFill>
                <a:latin typeface="Bahnschrift" panose="020B0502040204020203" pitchFamily="34" charset="0"/>
              </a:rPr>
              <a:t>tinggi</a:t>
            </a:r>
            <a:r>
              <a:rPr lang="en-MY" sz="127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27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7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 DESA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ARAS 19, PERSIARAN PERDANA, PRESINT 4, PUSAT PENTADBIRAN KERAJAAN PERSEKUTUAN, 62100 PUTRAJAYA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TEL: 03-8891 5602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FAKS: 03-8888 2341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 Akses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Pasaran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Teknologi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38F71A8-6127-407A-A9C4-745191F7FFA8}"/>
              </a:ext>
            </a:extLst>
          </p:cNvPr>
          <p:cNvSpPr/>
          <p:nvPr/>
        </p:nvSpPr>
        <p:spPr>
          <a:xfrm>
            <a:off x="390909" y="5737991"/>
            <a:ext cx="6281003" cy="1569660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endParaRPr lang="en-MY" sz="12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r>
              <a:rPr lang="en-MY" sz="12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KUMPULAN </a:t>
            </a:r>
            <a:r>
              <a:rPr lang="en-MY" sz="1200" dirty="0">
                <a:solidFill>
                  <a:srgbClr val="FFFF00"/>
                </a:solidFill>
                <a:latin typeface="Bahnschrift" panose="020B0502040204020203" pitchFamily="34" charset="0"/>
              </a:rPr>
              <a:t>SASARAN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individu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terlibat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berikut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:</a:t>
            </a:r>
          </a:p>
          <a:p>
            <a:pPr marL="285750" indent="-285750">
              <a:buFont typeface="+mj-lt"/>
              <a:buAutoNum type="romanLcPeriod"/>
            </a:pP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OtomotifICT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&amp;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Kreatif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ICT;</a:t>
            </a:r>
          </a:p>
          <a:p>
            <a:pPr marL="285750" indent="-285750">
              <a:buFont typeface="+mj-lt"/>
              <a:buAutoNum type="romanLcPeriod"/>
            </a:pP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Gaya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Hidup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85750" indent="-285750">
              <a:buFont typeface="+mj-lt"/>
              <a:buAutoNum type="romanLcPeriod"/>
            </a:pP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Teknologi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Tinggi;</a:t>
            </a:r>
          </a:p>
          <a:p>
            <a:pPr marL="285750" indent="-285750">
              <a:buFont typeface="+mj-lt"/>
              <a:buAutoNum type="romanLcPeriod"/>
            </a:pPr>
            <a:endParaRPr lang="en-MY" sz="12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85750" indent="-285750">
              <a:buFont typeface="+mj-lt"/>
              <a:buAutoNum type="romanLcPeriod"/>
            </a:pPr>
            <a:endParaRPr lang="en-MY" sz="12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85750" indent="-285750">
              <a:buFont typeface="+mj-lt"/>
              <a:buAutoNum type="romanLcPeriod"/>
            </a:pPr>
            <a:r>
              <a:rPr lang="en-MY" sz="12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Pertanian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;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85750" indent="-285750">
              <a:buFont typeface="+mj-lt"/>
              <a:buAutoNum type="romanLcPeriod"/>
            </a:pPr>
            <a:r>
              <a:rPr lang="en-MY" sz="12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85750" indent="-285750">
              <a:buFont typeface="+mj-lt"/>
              <a:buAutoNum type="romanLcPeriod"/>
            </a:pP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Pembinaan</a:t>
            </a:r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85750" indent="-285750">
              <a:buFont typeface="+mj-lt"/>
              <a:buAutoNum type="romanLcPeriod"/>
            </a:pP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00" dirty="0" err="1">
                <a:solidFill>
                  <a:schemeClr val="bg1"/>
                </a:solidFill>
                <a:latin typeface="Bahnschrift" panose="020B0502040204020203" pitchFamily="34" charset="0"/>
              </a:rPr>
              <a:t>Minuman</a:t>
            </a:r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85750" indent="-285750">
              <a:buFont typeface="+mj-lt"/>
              <a:buAutoNum type="romanLcPeriod"/>
            </a:pPr>
            <a:r>
              <a:rPr lang="en-MY" sz="12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Kesejahhteraan</a:t>
            </a:r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2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46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19156" y="580829"/>
            <a:ext cx="536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DESAMALL@KPLB</a:t>
            </a:r>
            <a:endParaRPr lang="sv-SE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92309"/>
            <a:ext cx="6281003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2017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740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RM2,700,000.00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Membantu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Bandar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memasarkan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mereka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platform e-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dagang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Melahirkan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Bandar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berniaga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platform e-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dagang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hasil jualan usahawan luar Bandar sehingga 30% setahun melalui perniagaan dalam talian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Memperluas rangkaian perniagaan usahawan luar Bandar melalui promosi dalam talian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Bumiputera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berumur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18-60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bimbingan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KPLB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Berdaftar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SSM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agen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pemasa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Kluster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F&amp;B, Kesihatan,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Kecantikan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Kraftangan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Pakaian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 DESA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ARAS 19, PERSIARAN PERDANA, PRESINT 4, PUSAT PENTADBIRAN KERAJAAN PERSEKUTUAN, 62100 PUTRAJAYA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TEL: 03-8891 5602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 03-8888 2341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857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fi-FI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 &amp; Pembangunan Kapasiti &amp; Akses </a:t>
            </a:r>
            <a:r>
              <a:rPr lang="fi-FI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Pasaran</a:t>
            </a:r>
            <a:endParaRPr lang="fi-FI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168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14770" y="577189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GATE TO GLOBAL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47207"/>
            <a:ext cx="6281003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			: 2017</a:t>
            </a:r>
          </a:p>
          <a:p>
            <a:pPr algn="just"/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2019		: 87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setakat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30.6.2019)</a:t>
            </a:r>
          </a:p>
          <a:p>
            <a:pPr algn="just"/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RM1,000,000</a:t>
            </a: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Mengukuhkan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penjenamaan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pengeluar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entity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jenama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(brand equity) yang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mampu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bersaing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antarabangsa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keupayaan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prestasi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pembangunan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kapasiti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pengeluar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persediaan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antarabangsa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komunikasi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strategi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pemasaran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peringkat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antarabangsa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Mengembangkan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akses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tempatan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antarabangsa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kerjasama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MATRADE.</a:t>
            </a: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Keluaran Dalam Negara Kasar (KDNK)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bilangan usahawan bertaraf antarabangsa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jualan dan pendapatan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nilai eksport negara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Mewujudkan peluang pekerjaan</a:t>
            </a: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 yang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berpotensi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memasarkan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negara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seperti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Pembuatan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Peruncitan,Pembinaan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Akses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Pasaran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Pengantarabangsaan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1942F024-1E13-45B8-AABB-E63C12410CEB}"/>
              </a:ext>
            </a:extLst>
          </p:cNvPr>
          <p:cNvSpPr/>
          <p:nvPr/>
        </p:nvSpPr>
        <p:spPr>
          <a:xfrm>
            <a:off x="359828" y="6587331"/>
            <a:ext cx="6281002" cy="1846659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Syarikat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berdaftar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SSM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3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Pemilikan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100% Bumiputera</a:t>
            </a: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Syarikat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tersedia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berpotensi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dipasarkan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peringkat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antarabangsa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/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memenuhi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piawaian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seperti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HALAL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MESTI/ GMP/ KKM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51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7494" y="563231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WANITA INSPIRASI EKONOMI (WISE)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83279"/>
            <a:ext cx="628100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2019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330 (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Jun 2019)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Melonjakkan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penglibatan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wanita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seterusnya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memperkasakan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wanita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arus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pembangunan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negara.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Menyediakan solution platform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wanita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mendepani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cabaran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persaingan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dunia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kini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motivasi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kesedaran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Memberi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pendedahan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tentang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Multitasking Skills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mencapai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keseimbangan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kehidupan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semakin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mencabar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potensi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keupayaan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wanita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melonjakkan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mereka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tahap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baik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maju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saing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dunia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global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ekosistem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disediakan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oleh MARA.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terbuka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semua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wanita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menceburi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berminat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menjadikan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kerjaya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pilihan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Akses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Pasaran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570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96362" y="555733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TARGET ONLINE MARKETING (ToM)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80702"/>
            <a:ext cx="6281003" cy="7594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2018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140 orang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RM44,600.00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Membangunkan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golongan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belia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berfikiran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budaya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menjadikan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kerjaya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Memberi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pengetahuan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belia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mengenai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strategi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pemasaran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jualan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secara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online;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penyediaan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pemasaran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online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kreatif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menarik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pengetahuan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pengurusan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kewangan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akaun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 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100 orang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/ bakal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belia online dilatih setiap tahun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70 % peserta aktif melaksanakan perniagaan 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Start-up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Belia Luar Bandar (18-40 tahun)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Belia 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Telah menjalankan perniagaan atau mempunyai produk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Berkemahiran dan berminat menggunakan telefon pintar dan komputer 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BAHAGIAN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PENGURUSAN DESA DAN KEUSAHAWANAN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INSTITUT KEMAJUAN DESA (INFRA) 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Lot 2A, PERSIARAN INSTITUSI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43000 KAJANG, SELANGOR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NO.TEL:03-87352400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FAKS:03-89265905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705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fi-FI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Akses Pasaran &amp; Latihan &amp; Pembangunan </a:t>
            </a:r>
            <a:r>
              <a:rPr lang="fi-FI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fi-FI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313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9204" y="558671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9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PEMBANGUNAN </a:t>
            </a:r>
            <a:r>
              <a:rPr lang="sv-SE" sz="19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AGROTOURISM PULAU </a:t>
            </a:r>
            <a:r>
              <a:rPr lang="sv-SE" sz="19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PINANG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2678"/>
            <a:ext cx="6281003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2016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3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Koperasi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Nelayan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Agro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tempatan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Membangunkan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kawasan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setempat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kawasan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tumpuan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eko-pelancongan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Membuka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punca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baharu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penduduk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setempat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terlibat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2 buah bot dibekalkan kepada 2 koperasi nelayan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2 pakej produk pelancongan baharu dibangunkan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Koperasi Nelayan Sungai Pengkalan Machang Seberang Perai Utara Berhad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Koperasi Nelayan Sungai 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Korok/ </a:t>
            </a: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Air Itam Seberang Perai Berhad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Koperasi Nelayan dan Komuniti Labuh Banting Pulau Pinang Berhad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Koperasi Agrotourism Tasek Gelugor yang telah dibangunkan oleh PERDA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WILAYAH PULAU PINANG (PERDA)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NO.1, LORONG KAMPUNG GAJAH 2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JALAN KAMPUNG GAJAH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12200 BUTTERWORTH, PULAU PINANG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 : 04-3141100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 04-3103120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629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fi-FI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Akses Pasaran &amp; Latihan &amp; Pembangunan </a:t>
            </a:r>
            <a:r>
              <a:rPr lang="fi-FI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endParaRPr lang="fi-FI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952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7172" y="570703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PROGRAM PEMBANGUNAN </a:t>
            </a:r>
            <a:r>
              <a:rPr lang="sv-SE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USAHAWAN </a:t>
            </a:r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MIKRO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2678"/>
            <a:ext cx="6281003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2015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1,475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Memperkasakan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ilmu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Membimbing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menempuh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arus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cabaran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semasa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200 syarikat usahawan mikro dibimbing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20 usahawan mikro mendapat nilai jualan tahunan melebihi RM150,000.00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10 usahawan mikro mendapat nilai jualan tahunan melebihi RM250,000.00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Start-Up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Piko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Nano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Mikro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Warganegara berumur 18-55 tahun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Berdaftar dengan SSM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Berdaftar sebagai usahawan 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WILAYAH PULAU PINANG (PERDA)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NO.1, LORONG KAMPUNG GAJAH 2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JALAN KAMPUNG GAJAH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12200 BUTTERWORTH, PULAU PINANG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 : 04-3141100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 04-3103120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54548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1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1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1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1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1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Akses</a:t>
            </a:r>
            <a:r>
              <a:rPr lang="en-MY" sz="11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1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Pasaran</a:t>
            </a:r>
            <a:r>
              <a:rPr lang="en-MY" sz="11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</a:t>
            </a:r>
            <a:r>
              <a:rPr lang="en-MY" sz="11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Latihan</a:t>
            </a:r>
            <a:r>
              <a:rPr lang="en-MY" sz="11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Pembangunan </a:t>
            </a:r>
            <a:r>
              <a:rPr lang="en-MY" sz="11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Kapasiti</a:t>
            </a:r>
            <a:r>
              <a:rPr lang="en-MY" sz="11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</a:t>
            </a:r>
            <a:r>
              <a:rPr lang="en-MY" sz="11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Pembiayaan</a:t>
            </a:r>
            <a:endParaRPr lang="en-MY" sz="11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1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8301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9206" y="558671"/>
            <a:ext cx="57235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5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SKIM RANGSANGAN </a:t>
            </a:r>
            <a:r>
              <a:rPr lang="sv-SE" sz="16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USAHAWAN PERTENGAHAN-PENGIKLANAN</a:t>
            </a:r>
            <a:endParaRPr lang="sv-SE" sz="165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96742"/>
            <a:ext cx="6281003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2012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60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Membuka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memasarkan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peringkat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lebih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tinggi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Memastikan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terdapat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peningkatan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bantuan-bantuan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disalurkan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15 syarikat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mendapat manfaat daripada program pengiklanan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produk/ perkhidmatan</a:t>
            </a:r>
            <a:endParaRPr lang="it-IT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7 usahawan mendapat nilai jualan tahunan melebihi RM500,000.00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Mikro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Kecil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Sederhana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sijil MESTI/ HALAL/GMP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Berdaftar dengan SSM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Berdaftar sebagai usahawan bimbingan PERDA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premis perniagaan bimbingan PERDA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WILAYAH PULAU PINANG (PERDA)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NO.1, LORONG KAMPUNG GAJAH 2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JALAN KAMPUNG GAJAH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12200 BUTTERWORTH, PULAU PINANG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 : 04-3141100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 04-3103120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Akses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Pasaran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358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1592" y="553657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PROMOSI DALAM DAN LUAR NEGARA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59345"/>
            <a:ext cx="6281003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			: 2015 </a:t>
            </a:r>
          </a:p>
          <a:p>
            <a:pPr algn="just"/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fi-FI" sz="1300" dirty="0">
                <a:solidFill>
                  <a:schemeClr val="bg1"/>
                </a:solidFill>
                <a:latin typeface="Bahnschrift" panose="020B0502040204020203" pitchFamily="34" charset="0"/>
              </a:rPr>
              <a:t>134 </a:t>
            </a:r>
          </a:p>
          <a:p>
            <a:pPr algn="just"/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s-E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Membuka</a:t>
            </a:r>
            <a:r>
              <a:rPr lang="es-E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s-E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s-E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s-E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meneroka</a:t>
            </a:r>
            <a:r>
              <a:rPr lang="es-E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pasaran </a:t>
            </a:r>
            <a:r>
              <a:rPr lang="es-ES" sz="13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dosmetik</a:t>
            </a:r>
            <a:r>
              <a:rPr lang="es-E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300" dirty="0">
                <a:solidFill>
                  <a:schemeClr val="bg1"/>
                </a:solidFill>
                <a:latin typeface="Bahnschrift" panose="020B0502040204020203" pitchFamily="34" charset="0"/>
              </a:rPr>
              <a:t>dan </a:t>
            </a:r>
            <a:r>
              <a:rPr lang="es-E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antarabangsa</a:t>
            </a:r>
            <a:endParaRPr lang="es-ES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s-ES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s-E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jualan</a:t>
            </a:r>
            <a:r>
              <a:rPr lang="es-E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s-E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jaringan</a:t>
            </a:r>
            <a:r>
              <a:rPr lang="es-E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s-E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di antara </a:t>
            </a:r>
            <a:r>
              <a:rPr lang="es-E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bumiputera</a:t>
            </a:r>
            <a:r>
              <a:rPr lang="es-E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Pulau Pinang </a:t>
            </a:r>
            <a:r>
              <a:rPr lang="es-E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s-E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s-E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s-E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s-E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s-ES" sz="13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s-ES" sz="1300" dirty="0">
                <a:solidFill>
                  <a:schemeClr val="bg1"/>
                </a:solidFill>
                <a:latin typeface="Bahnschrift" panose="020B0502040204020203" pitchFamily="34" charset="0"/>
              </a:rPr>
              <a:t> negara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200 syarikat usahawan mikro dibimbing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15 syarikat usahawan kelas menengah dibimbing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30 usahawan mikro mendapat nilai jualan tahunan melebihi RM150,000.00 dan RM250,000.00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300" dirty="0">
                <a:solidFill>
                  <a:schemeClr val="bg1"/>
                </a:solidFill>
                <a:latin typeface="Bahnschrift" panose="020B0502040204020203" pitchFamily="34" charset="0"/>
              </a:rPr>
              <a:t>15 usahawan kelas menengah mendapat nilai jualan tahunan melebihi RM500,000.00</a:t>
            </a: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da-DK" sz="1300" dirty="0">
                <a:solidFill>
                  <a:schemeClr val="bg1"/>
                </a:solidFill>
                <a:latin typeface="Bahnschrift" panose="020B0502040204020203" pitchFamily="34" charset="0"/>
              </a:rPr>
              <a:t>Usahawan Start-Up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da-DK" sz="1300" dirty="0">
                <a:solidFill>
                  <a:schemeClr val="bg1"/>
                </a:solidFill>
                <a:latin typeface="Bahnschrift" panose="020B0502040204020203" pitchFamily="34" charset="0"/>
              </a:rPr>
              <a:t>Usahawan Piko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da-DK" sz="1300" dirty="0">
                <a:solidFill>
                  <a:schemeClr val="bg1"/>
                </a:solidFill>
                <a:latin typeface="Bahnschrift" panose="020B0502040204020203" pitchFamily="34" charset="0"/>
              </a:rPr>
              <a:t>Usahawan Nano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da-DK" sz="1300" dirty="0">
                <a:solidFill>
                  <a:schemeClr val="bg1"/>
                </a:solidFill>
                <a:latin typeface="Bahnschrift" panose="020B0502040204020203" pitchFamily="34" charset="0"/>
              </a:rPr>
              <a:t>Usahawan Mikro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da-DK" sz="1300" dirty="0">
                <a:solidFill>
                  <a:schemeClr val="bg1"/>
                </a:solidFill>
                <a:latin typeface="Bahnschrift" panose="020B0502040204020203" pitchFamily="34" charset="0"/>
              </a:rPr>
              <a:t>Usahawan Kecil</a:t>
            </a:r>
          </a:p>
          <a:p>
            <a:pPr algn="just"/>
            <a:endParaRPr lang="en-MY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sijil MESTI/ HALAL</a:t>
            </a:r>
            <a:r>
              <a:rPr lang="sv-SE" sz="13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GMP</a:t>
            </a:r>
            <a:endParaRPr lang="sv-SE" sz="13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300" dirty="0">
                <a:solidFill>
                  <a:schemeClr val="bg1"/>
                </a:solidFill>
                <a:latin typeface="Bahnschrift" panose="020B0502040204020203" pitchFamily="34" charset="0"/>
              </a:rPr>
              <a:t>Berdaftar dengan SSM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00" dirty="0">
                <a:solidFill>
                  <a:schemeClr val="bg1"/>
                </a:solidFill>
                <a:latin typeface="Bahnschrift" panose="020B0502040204020203" pitchFamily="34" charset="0"/>
              </a:rPr>
              <a:t>Berdaftar sebagai usahawan bimbingan PERDA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300" dirty="0">
                <a:solidFill>
                  <a:schemeClr val="bg1"/>
                </a:solidFill>
                <a:latin typeface="Bahnschrift" panose="020B0502040204020203" pitchFamily="34" charset="0"/>
              </a:rPr>
              <a:t>Mempunyai premis perniagaan</a:t>
            </a:r>
          </a:p>
          <a:p>
            <a:pPr algn="just"/>
            <a:endParaRPr lang="en-MY" sz="13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</a:t>
            </a:r>
          </a:p>
          <a:p>
            <a:pPr algn="just"/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WILAYAH PULAU PINANG (PERDA)</a:t>
            </a:r>
          </a:p>
          <a:p>
            <a:pPr algn="just"/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NO.1, LORONG KAMPUNG GAJAH 2</a:t>
            </a:r>
          </a:p>
          <a:p>
            <a:pPr algn="just"/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JALAN KAMPUNG GAJAH</a:t>
            </a:r>
          </a:p>
          <a:p>
            <a:pPr algn="just"/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12200 BUTTERWORTH, PULAU PINANG</a:t>
            </a:r>
          </a:p>
          <a:p>
            <a:pPr algn="just"/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TEL : 04-3141100</a:t>
            </a:r>
          </a:p>
          <a:p>
            <a:pPr algn="just"/>
            <a:r>
              <a:rPr lang="en-MY" sz="1300" dirty="0">
                <a:solidFill>
                  <a:schemeClr val="bg1"/>
                </a:solidFill>
                <a:latin typeface="Bahnschrift" panose="020B0502040204020203" pitchFamily="34" charset="0"/>
              </a:rPr>
              <a:t>FAKS: 04-3103120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Akses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Pasaran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127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565689"/>
            <a:ext cx="57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PROGRAM PROMOSI &amp; </a:t>
            </a:r>
            <a:r>
              <a:rPr lang="fi-FI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PEMASARAN (PENYERTAAN </a:t>
            </a:r>
            <a:r>
              <a:rPr lang="fi-FI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EKSPO</a:t>
            </a:r>
            <a:r>
              <a:rPr lang="fi-FI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)</a:t>
            </a:r>
            <a:endParaRPr lang="fi-FI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44898"/>
            <a:ext cx="6281003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2011 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60 Program : 677 										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 (Data dari tahun 2014)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RM200,000.00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Memberikan kesedaran kepada umum &amp; masyarakat berkenaan kewujudan jenama &amp; produk usahawan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Mencari peluang jaringan kerjasama di antara usahawan &amp; pengusaha pasaraya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Memperluas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akses pasaran produk usahawan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Penyertaan 10 program setiap tahun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Dalam wilayah KEJORA</a:t>
            </a: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UNIT EKONOMI DAN USAHAWAN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LEMBAGA KEMAJUAN JOHOR TENGGARA (KEJORA)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JALAN DATO’ HAJI HASSAN YUNUS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81930 BANDAR PENAWAR, JOHOR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NO.TEL:07-8843000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FAKS:07-8221600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Akses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Pasaran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105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0835"/>
            <a:ext cx="628100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2020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Sasaran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2020		: 150 orang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tahun 2020		: 150,000.00 (BAJET FELCRA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Platform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FELCRA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Berhad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mempromosi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menjual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pelbagai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jenis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mereka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orang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ramai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jualan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keuntungan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30%.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FELCRA Berhad dapat melahirkan usahawan yang mampu untuk menjual produk secara pasaran terbuka dari pelbagai lokasi untuk meningkatkan pendapatan usahawan sehingga 30%.</a:t>
            </a:r>
          </a:p>
          <a:p>
            <a:pPr algn="just"/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KUMPULAN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sahawan bimbingan FELCRA Berhad.</a:t>
            </a:r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bimbingan FELCRA Berhad.</a:t>
            </a:r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FELCRA BERHAD BERDEKATAN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Akses</a:t>
            </a:r>
            <a:r>
              <a:rPr lang="en-MY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Dan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Pasaran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577721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MINI KARNIVAL USAHAWAN FELCRA</a:t>
            </a:r>
            <a:endParaRPr lang="fi-FI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46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0823"/>
            <a:ext cx="6281003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2019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33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tahun 2020		: 48,000.00 (BAJET FELCRA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Mempelbagaikan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promosi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pemakluman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hebahan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berkaitan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produk-produk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sektor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diusahakan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bimbingan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FELCRA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Berhad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teknik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PROMOSI BERKESAN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melahirkan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saing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berprestasi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tinggi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bersedia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terbuka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M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eningkatkan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pendapatan peserta umumnya dan usahawan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khususnya dan mengurangkan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jurang perbezaan pendapatan B40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belia FELCRA</a:t>
            </a:r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WADIRA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KOPERASI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Usahawan bimbingan FELCRA</a:t>
            </a:r>
            <a:endParaRPr lang="sv-SE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bimbingan FELCRA Berhad.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dan perniagaan yang berpotensi.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FELCRA BERHAD BERDEKATAN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Akses</a:t>
            </a:r>
            <a:r>
              <a:rPr lang="en-MY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Dan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Pasaran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577721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PROMOSI  PRODUK</a:t>
            </a:r>
            <a:endParaRPr lang="fi-FI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19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69357"/>
            <a:ext cx="6281003" cy="763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RM 100,000.00</a:t>
            </a:r>
          </a:p>
          <a:p>
            <a:pPr algn="just"/>
            <a:endParaRPr lang="en-MY" sz="14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Menyediakan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kemudahan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premis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RISDA</a:t>
            </a: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Mempromosikan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RISDA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meluaskan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jaringan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RISDA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bimbingan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RISDA yang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memiliki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status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Malaysia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Berumur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18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65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minat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keupayaan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hendak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diceburi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sikap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ingin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maju</a:t>
            </a: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Bersedia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sanggup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menghadiri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sebarang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jenis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latihan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kursus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sama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teknikal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kemahiran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kemantapan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diri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sikap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) yang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ditentukan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RISDA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sebelum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semasa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melaksanakan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US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TEMPOH KONTRAK</a:t>
            </a:r>
          </a:p>
          <a:p>
            <a:pPr algn="just"/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diberikan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3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bulan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tempoh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percubaan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memulakan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RisSMart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tanpa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caj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sewaan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Jawatankuasa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Penilai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membuat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penilaian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prestasi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sebelum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dipersetujui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diberikan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kontrak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setahun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berniaga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caj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sewaan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berpatutan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US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PENGUSAHA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sendiri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lain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lain-lain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dibenarkan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diluluskan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Pengarah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halal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tidak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menyalahi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undang-undang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RISDA BERDEKATAN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Akses</a:t>
            </a:r>
            <a:r>
              <a:rPr lang="en-MY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Dan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Pasaran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577721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RISDA SMALLHOLDERS MART (RISSMART)</a:t>
            </a:r>
            <a:endParaRPr lang="fi-FI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45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73875"/>
            <a:ext cx="6281003" cy="8194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2020		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RM 350,000.00</a:t>
            </a:r>
          </a:p>
          <a:p>
            <a:pPr algn="just"/>
            <a:endParaRPr lang="en-MY" sz="135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342900" indent="-342900" algn="just">
              <a:buAutoNum type="arabicPeriod"/>
            </a:pP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menjalankan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secara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bergerak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endParaRPr lang="en-MY" sz="135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pekerjaan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generasi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muda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endParaRPr lang="en-MY" sz="135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keluarga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RM 4,000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sebulan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sekeluarga</a:t>
            </a:r>
            <a:endParaRPr lang="en-MY" sz="135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Meluaskan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jaringan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pemasaran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dapat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jualan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lokasi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-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lokasi-lokasi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strategik</a:t>
            </a:r>
            <a:endParaRPr lang="en-MY" sz="135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3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KADAR BANTUAN </a:t>
            </a:r>
          </a:p>
          <a:p>
            <a:pPr algn="just"/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Maksimum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RM 50,000/ </a:t>
            </a:r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Deposit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pembelian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kenderaan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(RM 20,000)</a:t>
            </a:r>
          </a:p>
          <a:p>
            <a:pPr algn="just"/>
            <a:r>
              <a:rPr lang="en-MY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Pakej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ubahsuai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kenderaan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pembekalan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peralatan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kos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pemeriksaan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pendaftaran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jika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perlu</a:t>
            </a:r>
            <a:r>
              <a:rPr lang="en-MY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)(</a:t>
            </a:r>
            <a:r>
              <a:rPr lang="en-MY" sz="1350" dirty="0">
                <a:solidFill>
                  <a:schemeClr val="bg1"/>
                </a:solidFill>
                <a:latin typeface="Bahnschrift" panose="020B0502040204020203" pitchFamily="34" charset="0"/>
              </a:rPr>
              <a:t>RM 30,000)</a:t>
            </a:r>
          </a:p>
          <a:p>
            <a:pPr algn="just"/>
            <a:endParaRPr lang="en-MY" sz="13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KELAYAKAN</a:t>
            </a:r>
          </a:p>
          <a:p>
            <a:pPr marL="342900" indent="-342900" algn="just">
              <a:buAutoNum type="arabicPeriod"/>
            </a:pP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suami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</a:t>
            </a: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isteri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anak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memiliki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kad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Pengenalan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Kecil (SIC)</a:t>
            </a:r>
          </a:p>
          <a:p>
            <a:pPr marL="342900" indent="-342900" algn="just">
              <a:buAutoNum type="arabicPeriod"/>
            </a:pP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Malaysia</a:t>
            </a:r>
          </a:p>
          <a:p>
            <a:pPr marL="342900" indent="-342900" algn="just">
              <a:buAutoNum type="arabicPeriod"/>
            </a:pP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Berumur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21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hingga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45 </a:t>
            </a: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US" sz="135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Memiliki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berdaftar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SSM</a:t>
            </a:r>
          </a:p>
          <a:p>
            <a:pPr marL="342900" indent="-342900" algn="just">
              <a:buAutoNum type="arabicPeriod"/>
            </a:pP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Memiliki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lesen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diperlukan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mengikut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jenis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tertakhluk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syarat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ditetapkan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PBT</a:t>
            </a:r>
          </a:p>
          <a:p>
            <a:pPr marL="342900" indent="-342900" algn="just">
              <a:buAutoNum type="arabicPeriod"/>
            </a:pP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akaun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bank yang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aktif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setahun</a:t>
            </a:r>
            <a:endParaRPr lang="en-US" sz="135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US" sz="135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US" sz="13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SYARAT KHUSUS</a:t>
            </a:r>
          </a:p>
          <a:p>
            <a:pPr marL="342900" indent="-342900" algn="just">
              <a:buAutoNum type="arabicPeriod"/>
            </a:pP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Memiliki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lesen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memandu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sekurang-sekurangnya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kelas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D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memiliki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lesen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GDL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kenderaan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bawah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3 tan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lesen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kelas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E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kederaan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3 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tan</a:t>
            </a:r>
          </a:p>
          <a:p>
            <a:pPr marL="342900" indent="-342900" algn="just">
              <a:buAutoNum type="arabicPeriod"/>
            </a:pP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Mampu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membiayai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pembelian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kenderaan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melebihi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kadar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bantuan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disediakan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oleh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RISDA</a:t>
            </a:r>
          </a:p>
          <a:p>
            <a:pPr marL="342900" indent="-342900" algn="just">
              <a:buAutoNum type="arabicPeriod"/>
            </a:pP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Lokasi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mendapat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kebenaran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PBT</a:t>
            </a:r>
          </a:p>
          <a:p>
            <a:pPr marL="342900" indent="-342900" algn="just">
              <a:buAutoNum type="arabicPeriod"/>
            </a:pP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Suntikan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kesihatan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daripada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Pihak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Berwajib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jika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mengendalikan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makanan</a:t>
            </a:r>
            <a:endParaRPr lang="en-US" sz="135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3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Terlibat</a:t>
            </a:r>
            <a:r>
              <a:rPr lang="en-US" sz="13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3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US" sz="1350" dirty="0">
                <a:solidFill>
                  <a:schemeClr val="bg1"/>
                </a:solidFill>
                <a:latin typeface="Bahnschrift" panose="020B0502040204020203" pitchFamily="34" charset="0"/>
              </a:rPr>
              <a:t> masa</a:t>
            </a:r>
          </a:p>
          <a:p>
            <a:pPr algn="just"/>
            <a:endParaRPr lang="en-US" sz="135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35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35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200" dirty="0">
                <a:solidFill>
                  <a:schemeClr val="bg1"/>
                </a:solidFill>
                <a:latin typeface="Bahnschrift" panose="020B0502040204020203" pitchFamily="34" charset="0"/>
              </a:rPr>
              <a:t>PEJABAT RISDA BERDEKATAN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577721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RISSMART MOBILE @ RISDA</a:t>
            </a:r>
            <a:endParaRPr lang="fi-FI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Akses</a:t>
            </a:r>
            <a:r>
              <a:rPr lang="en-MY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Dan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Pasaran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259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69858"/>
            <a:ext cx="6281003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</a:t>
            </a:r>
          </a:p>
          <a:p>
            <a:pPr algn="just"/>
            <a:endParaRPr lang="en-MY" sz="14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Melahirkan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online yang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menggunakan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internet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sebagai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medium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jualan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Memberi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input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latihan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teknik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talian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Membentuk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satu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ekosistem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jaringan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berkonsepkan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'Mentor Mentee'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baru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pertukaran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idea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pendapat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Melahirkan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satu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kelompok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baru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sifat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jati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semangat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kesungguhan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bersama-sama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komuniti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sosio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keluarga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Membantu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meraih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keuntungan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jualan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kaedah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talian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secara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berterusan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KADAR BANTUAN</a:t>
            </a:r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Had maksimum RM </a:t>
            </a:r>
            <a:r>
              <a:rPr lang="it-IT" sz="1400" dirty="0">
                <a:solidFill>
                  <a:schemeClr val="bg1"/>
                </a:solidFill>
                <a:latin typeface="Bahnschrift" panose="020B0502040204020203" pitchFamily="34" charset="0"/>
              </a:rPr>
              <a:t>50,000 </a:t>
            </a: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bagi usahawan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PERANAN DAN TANGGUNGJAWAB</a:t>
            </a:r>
          </a:p>
          <a:p>
            <a:pPr algn="just"/>
            <a:r>
              <a:rPr lang="en-US" sz="1400" u="sng" dirty="0">
                <a:solidFill>
                  <a:schemeClr val="bg1"/>
                </a:solidFill>
                <a:latin typeface="Bahnschrift" panose="020B0502040204020203" pitchFamily="34" charset="0"/>
              </a:rPr>
              <a:t>BPU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:</a:t>
            </a:r>
          </a:p>
          <a:p>
            <a:pPr algn="just"/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Menyediakan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dasar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peraturan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&amp;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prosedur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pelaksanaan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Kenalpasti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&amp;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bersama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PRN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wujudkan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ID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pengguna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baru</a:t>
            </a: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Pastikan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laman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sesawang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&amp;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tambah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baik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semasa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semasa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bersama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BTM</a:t>
            </a: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Menyediakan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kursus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pengendalian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laman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sesawang</a:t>
            </a:r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Membuat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analisis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&amp;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kajian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impak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pelaksanaan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</a:t>
            </a:r>
          </a:p>
          <a:p>
            <a:pPr algn="just"/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RISDA BERDEKATAN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Akses</a:t>
            </a:r>
            <a:r>
              <a:rPr lang="en-MY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Dan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Pasaran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26331" y="589596"/>
            <a:ext cx="5723538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75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PERNIAGAAN ATAS TALIAN USAHAWANRISDA.COM</a:t>
            </a:r>
            <a:endParaRPr lang="fi-FI" sz="175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86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33776"/>
            <a:ext cx="6281003" cy="8063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: RM 199,305.00</a:t>
            </a:r>
          </a:p>
          <a:p>
            <a:pPr algn="just"/>
            <a:endParaRPr lang="en-MY" sz="14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Memupuk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semangat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pekebun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kecil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memantapkan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jaringan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pengeluaran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&amp;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pemasaran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Menyediakan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platform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berkongsi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maklumat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pengalaman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pengetahuan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Mewujudkan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rantaian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pemborong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peruncit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Menjadi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penghubung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pengurusan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RISDA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memberi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maklum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balas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isu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masalah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Menggalakkan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aktiviti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pengeluaran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pemasaran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Melaksanakan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aktiviti-aktiviti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bermanfaat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ahli-ahli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Membolehkan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penggabungan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persatuan-persatuan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NGO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lain</a:t>
            </a:r>
          </a:p>
          <a:p>
            <a:pPr algn="just"/>
            <a:endParaRPr lang="en-MY" sz="1400" dirty="0" smtClean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KADAR BANTUAN</a:t>
            </a:r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it-IT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Had maksimum RM 20,000/RISEC setahun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KEAHLIAN</a:t>
            </a:r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Keahlian terbuka kepada semua usahawan bimbingan RISDA daripada semua kategori Kadet, Mikro, Kecil &amp; </a:t>
            </a:r>
            <a:r>
              <a:rPr lang="sv-SE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Sederhana</a:t>
            </a:r>
          </a:p>
          <a:p>
            <a:pPr algn="just"/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US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DAFTAR PERTUBUHAN</a:t>
            </a:r>
          </a:p>
          <a:p>
            <a:pPr algn="just"/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Semua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RISEC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perlu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didaftarkan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bawah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Jabatan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Pendaftaran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Pertubuhan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Malaysia (JPPM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algn="just"/>
            <a:endParaRPr lang="en-US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US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MESYUARAT</a:t>
            </a:r>
          </a:p>
          <a:p>
            <a:pPr algn="just"/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1.	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Mesyuarat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Agung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(2 kali/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algn="just"/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2.	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Mesyuarat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Jawatankuasa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Peringkat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Negeri</a:t>
            </a:r>
            <a:r>
              <a:rPr lang="en-US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(6 kali/</a:t>
            </a:r>
            <a:r>
              <a:rPr lang="en-US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US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)</a:t>
            </a:r>
          </a:p>
          <a:p>
            <a:pPr algn="just"/>
            <a:endParaRPr lang="en-US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PEJABAT RISDA BERDEKATAN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577721"/>
            <a:ext cx="572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KELAB USAHAWAN PEKEBUN KECIL RISDA (RISEC)</a:t>
            </a:r>
            <a:endParaRPr lang="fi-FI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Akses</a:t>
            </a:r>
            <a:r>
              <a:rPr lang="en-MY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Dan </a:t>
            </a:r>
            <a:r>
              <a:rPr lang="en-MY" sz="1200" dirty="0" err="1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Pasaran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682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837522" y="1010159"/>
            <a:ext cx="536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7. PERUSAHAAN SOSIAL</a:t>
            </a:r>
            <a:endParaRPr lang="sv-SE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79491"/>
            <a:ext cx="6281003" cy="620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 smtClean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 smtClean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Keusahawanan </a:t>
            </a:r>
            <a:r>
              <a:rPr lang="ms-MY" sz="1400" spc="3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sosial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adalah sebuah </a:t>
            </a:r>
            <a:r>
              <a:rPr lang="ms-MY" sz="1400" spc="15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model </a:t>
            </a:r>
            <a:r>
              <a:rPr lang="ms-MY" sz="1400" spc="5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keusahawanan </a:t>
            </a:r>
            <a:r>
              <a:rPr lang="ms-MY" sz="1400" spc="-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yang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menghasilkan impak </a:t>
            </a:r>
            <a:r>
              <a:rPr lang="ms-MY" sz="1400" spc="3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sosial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atau  </a:t>
            </a:r>
            <a:r>
              <a:rPr lang="ms-MY" sz="1400" spc="3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alam </a:t>
            </a:r>
            <a:r>
              <a:rPr lang="ms-MY" sz="1400" spc="2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sekitar </a:t>
            </a:r>
            <a:r>
              <a:rPr lang="ms-MY" sz="1400" spc="-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yang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positif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secara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proaktif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dan pada </a:t>
            </a:r>
            <a:r>
              <a:rPr lang="ms-MY" sz="1400" spc="2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masa  </a:t>
            </a:r>
            <a:r>
              <a:rPr lang="ms-MY" sz="1400" spc="-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yang </a:t>
            </a:r>
            <a:r>
              <a:rPr lang="ms-MY" sz="1400" spc="2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sama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mempunyai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kemampuan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kewangan </a:t>
            </a:r>
            <a:r>
              <a:rPr lang="ms-MY" sz="1400" spc="-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yang  </a:t>
            </a:r>
            <a:r>
              <a:rPr lang="ms-MY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mampan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.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Usaha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untuk memantapkan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pelaksanaan </a:t>
            </a:r>
            <a:r>
              <a:rPr lang="ms-MY" sz="1400" spc="5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keusahawanan </a:t>
            </a:r>
            <a:r>
              <a:rPr lang="ms-MY" sz="1400" spc="3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sosial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telah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diperluaskan lagi </a:t>
            </a:r>
            <a:r>
              <a:rPr lang="ms-MY" sz="1400" spc="3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melalui 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pengenalan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Akreditasi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Perusahaan </a:t>
            </a:r>
            <a:r>
              <a:rPr lang="ms-MY" sz="1400" spc="2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Sosial </a:t>
            </a:r>
            <a:r>
              <a:rPr lang="ms-MY" sz="1400" spc="-2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(SE.A)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oleh  </a:t>
            </a:r>
            <a:r>
              <a:rPr lang="ms-MY" sz="1400" spc="2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MED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untuk mengesahkan status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sesuatu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perusahaan  </a:t>
            </a:r>
            <a:r>
              <a:rPr lang="ms-MY" sz="1400" spc="3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sosial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bagi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membantu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mereka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mendapatkan </a:t>
            </a:r>
            <a:r>
              <a:rPr lang="ms-MY" sz="1400" spc="3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akses 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kepada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pelbagai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sokongan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dan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peluang </a:t>
            </a:r>
            <a:r>
              <a:rPr lang="ms-MY" sz="1400" spc="-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yang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lebih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besar 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untuk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mengembangkan perniagaan.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Secara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umumnya,  </a:t>
            </a:r>
            <a:r>
              <a:rPr lang="ms-MY" sz="1400" spc="3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melalui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proses akreditasi ini sesebuah organisasi </a:t>
            </a:r>
            <a:r>
              <a:rPr lang="ms-MY" sz="1400" spc="-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yang 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berstatus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Perusahaan </a:t>
            </a:r>
            <a:r>
              <a:rPr lang="ms-MY" sz="1400" spc="2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Sosial </a:t>
            </a:r>
            <a:r>
              <a:rPr lang="ms-MY" sz="1400" spc="-4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Yang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Diiktiraf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(</a:t>
            </a:r>
            <a:r>
              <a:rPr lang="ms-MY" sz="1400" i="1" spc="5" dirty="0">
                <a:solidFill>
                  <a:schemeClr val="bg1"/>
                </a:solidFill>
                <a:latin typeface="Bahnschrift" panose="020B0502040204020203" pitchFamily="34" charset="0"/>
                <a:cs typeface="Calibri"/>
              </a:rPr>
              <a:t>Accredited  </a:t>
            </a:r>
            <a:r>
              <a:rPr lang="ms-MY" sz="1400" i="1" spc="35" dirty="0">
                <a:solidFill>
                  <a:schemeClr val="bg1"/>
                </a:solidFill>
                <a:latin typeface="Bahnschrift" panose="020B0502040204020203" pitchFamily="34" charset="0"/>
                <a:cs typeface="Calibri"/>
              </a:rPr>
              <a:t>Social </a:t>
            </a:r>
            <a:r>
              <a:rPr lang="ms-MY" sz="1400" i="1" spc="25" dirty="0">
                <a:solidFill>
                  <a:schemeClr val="bg1"/>
                </a:solidFill>
                <a:latin typeface="Bahnschrift" panose="020B0502040204020203" pitchFamily="34" charset="0"/>
                <a:cs typeface="Calibri"/>
              </a:rPr>
              <a:t>Enterprise</a:t>
            </a:r>
            <a:r>
              <a:rPr lang="ms-MY" sz="1400" spc="2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)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akan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disenaraikan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dalam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direktori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atas 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talian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(</a:t>
            </a:r>
            <a:r>
              <a:rPr lang="ms-MY" sz="1400" i="1" spc="5" dirty="0">
                <a:solidFill>
                  <a:schemeClr val="bg1"/>
                </a:solidFill>
                <a:latin typeface="Bahnschrift" panose="020B0502040204020203" pitchFamily="34" charset="0"/>
                <a:cs typeface="Calibri"/>
              </a:rPr>
              <a:t>online </a:t>
            </a:r>
            <a:r>
              <a:rPr lang="ms-MY" sz="1400" i="1" dirty="0">
                <a:solidFill>
                  <a:schemeClr val="bg1"/>
                </a:solidFill>
                <a:latin typeface="Bahnschrift" panose="020B0502040204020203" pitchFamily="34" charset="0"/>
                <a:cs typeface="Calibri"/>
              </a:rPr>
              <a:t>platform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)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SE.A </a:t>
            </a:r>
            <a:r>
              <a:rPr lang="ms-MY" sz="1400" spc="2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MED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bagi </a:t>
            </a:r>
            <a:r>
              <a:rPr lang="ms-MY" sz="1400" spc="2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memberi </a:t>
            </a:r>
            <a:r>
              <a:rPr lang="ms-MY" sz="1400" spc="3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akses </a:t>
            </a:r>
            <a:r>
              <a:rPr lang="ms-MY" sz="140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kepada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pelanggan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dan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orang awam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untuk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mendapatkan  </a:t>
            </a:r>
            <a:r>
              <a:rPr lang="ms-MY" sz="1400" spc="2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maklumat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mengenai</a:t>
            </a:r>
            <a:r>
              <a:rPr lang="ms-MY" sz="1400" spc="-6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sesebuah</a:t>
            </a:r>
            <a:r>
              <a:rPr lang="ms-MY" sz="1400" spc="-6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perusahaan</a:t>
            </a:r>
            <a:r>
              <a:rPr lang="ms-MY" sz="1400" spc="-6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3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sosial</a:t>
            </a:r>
            <a:r>
              <a:rPr lang="ms-MY" sz="1400" spc="-6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-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dengan 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lebih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efisien</a:t>
            </a:r>
            <a:r>
              <a:rPr lang="ms-MY" sz="1400" spc="5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.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ms-MY" sz="1400" spc="5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ms-MY" sz="1400" spc="5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KPLB mempunyai 1 program di bawah bidang tumpuan ini iaitu Program Desa Lestari.</a:t>
            </a:r>
            <a:endParaRPr lang="ms-MY" sz="1400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910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1038206" y="566793"/>
            <a:ext cx="536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DESA LESTARI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69259"/>
            <a:ext cx="6281003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2013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108 kampung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RM10,000,000.00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pengupayaan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komuniti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merancang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menjayakan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pelaksanaan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pembangunan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kampung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Memperkasa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aktiviti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penduduk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kampung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Koperasi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membuka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pekerjaan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baharu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peningkatan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penduduk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kampung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pendapatan kasar Koperasi sekurang-kurangnya 5% selepas setahun pelaksanaan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Mewujudkan sekurang-kurangnya 10 peluang pekerjaan baharu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sv-SE" sz="1400" dirty="0">
                <a:solidFill>
                  <a:schemeClr val="bg1"/>
                </a:solidFill>
                <a:latin typeface="Bahnschrift" panose="020B0502040204020203" pitchFamily="34" charset="0"/>
              </a:rPr>
              <a:t>Sekurang-kurangnya 30% Ketua Isi Rumah (KIR) menganggotai Koperasi 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Masyarakat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Golongan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belia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Ketua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Isi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Rumah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(KIR)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Semua kampung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MPKK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Dicalonkan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oleh Kerajaan Negeri/ LKW/  SKM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Berpotensi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sumber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semulajadi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dibangunkan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melaksanakan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komuniti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Bersedia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melaksanakan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projek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Ekonomi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Institusi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kepimpinan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berwibawa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Kelebihan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kampung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cemerlang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sedia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Koperasi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Komuniti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EKONOMI KOMUNITI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ARAS 28, PERSIARAN PERDANA, PRESINT 4, PUSAT PENTADBIRAN KERAJAAN PERSEKUTUAN, 62100 PUTRAJAYA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TEL: 03-8891 2081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 03-8888 2325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Pengantarabangsaan</a:t>
            </a:r>
          </a:p>
        </p:txBody>
      </p:sp>
    </p:spTree>
    <p:extLst>
      <p:ext uri="{BB962C8B-B14F-4D97-AF65-F5344CB8AC3E}">
        <p14:creationId xmlns:p14="http://schemas.microsoft.com/office/powerpoint/2010/main" val="178307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837522" y="1010159"/>
            <a:ext cx="536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8</a:t>
            </a:r>
            <a:r>
              <a:rPr lang="sv-SE" sz="2000" b="1" i="1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. PENGANTARABANGSAAN</a:t>
            </a:r>
            <a:endParaRPr lang="sv-SE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78877" y="1379491"/>
            <a:ext cx="6281003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 smtClean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 smtClean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6515" algn="just">
              <a:lnSpc>
                <a:spcPct val="100000"/>
              </a:lnSpc>
              <a:spcBef>
                <a:spcPts val="100"/>
              </a:spcBef>
            </a:pPr>
            <a:endParaRPr lang="ms-MY" sz="1400" spc="15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ms-MY" sz="1400" spc="2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Pasaran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bagi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produk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perusahaan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di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Malaysia </a:t>
            </a:r>
            <a:r>
              <a:rPr lang="ms-MY" sz="1400" spc="-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juga </a:t>
            </a:r>
            <a:r>
              <a:rPr lang="ms-MY" sz="1400" spc="2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perlu 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meliputi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pasaran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3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luar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negara.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Penyediaaan</a:t>
            </a:r>
            <a:r>
              <a:rPr lang="ms-MY" sz="1400" spc="-7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spc="3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akses</a:t>
            </a:r>
            <a:r>
              <a:rPr lang="ms-MY" sz="1400" spc="-7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kepada 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rangkaian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pasaran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antarabangsa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secara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tidak </a:t>
            </a:r>
            <a:r>
              <a:rPr lang="ms-MY" sz="1400" spc="1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langsung 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akan meningkatkan </a:t>
            </a:r>
            <a:r>
              <a:rPr lang="ms-MY" sz="1400" spc="2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nilai </a:t>
            </a:r>
            <a:r>
              <a:rPr lang="ms-MY" sz="1400" spc="2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eksport </a:t>
            </a:r>
            <a:r>
              <a:rPr lang="ms-MY" sz="140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bagi </a:t>
            </a:r>
            <a:r>
              <a:rPr lang="ms-MY" sz="1400" spc="10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perusahaan  </a:t>
            </a:r>
            <a:r>
              <a:rPr lang="ms-MY" sz="1400" spc="5" dirty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tersebut. </a:t>
            </a:r>
            <a:endParaRPr lang="ms-MY" sz="1400" spc="5" dirty="0" smtClean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ms-MY" sz="1400" spc="5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ms-MY" sz="1400" spc="20" dirty="0" smtClean="0">
                <a:solidFill>
                  <a:schemeClr val="bg1"/>
                </a:solidFill>
                <a:latin typeface="Bahnschrift" panose="020B0502040204020203" pitchFamily="34" charset="0"/>
                <a:cs typeface="Tahoma"/>
              </a:rPr>
              <a:t>KPLB telah melaksanakan 2 program pengantarabangsaan bagi membantu usahawan luar bandar mengembangkan perusahaan mereka sehingga ke peringkat antarabangsa iaitu:</a:t>
            </a:r>
            <a:endParaRPr lang="ms-MY" sz="1400" dirty="0">
              <a:solidFill>
                <a:schemeClr val="bg1"/>
              </a:solidFill>
              <a:latin typeface="Bahnschrift" panose="020B0502040204020203" pitchFamily="34" charset="0"/>
              <a:cs typeface="Tahoma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400" i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Rural to Global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; </a:t>
            </a: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Program </a:t>
            </a:r>
            <a:r>
              <a:rPr lang="en-MY" sz="1400" i="1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Gate to Global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 smtClean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2486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63F96EC-12B2-481F-8FA1-2B238B8AA021}"/>
              </a:ext>
            </a:extLst>
          </p:cNvPr>
          <p:cNvSpPr txBox="1"/>
          <p:nvPr/>
        </p:nvSpPr>
        <p:spPr>
          <a:xfrm>
            <a:off x="1027861" y="564820"/>
            <a:ext cx="4497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RURAL TO GLOBAL</a:t>
            </a:r>
            <a:endParaRPr lang="en-MY" sz="2000" b="1" i="1" dirty="0">
              <a:solidFill>
                <a:srgbClr val="FFFF00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264D77A-C9F9-4EA3-932D-1853B12BBF6E}"/>
              </a:ext>
            </a:extLst>
          </p:cNvPr>
          <p:cNvSpPr txBox="1"/>
          <p:nvPr/>
        </p:nvSpPr>
        <p:spPr>
          <a:xfrm>
            <a:off x="390909" y="1401171"/>
            <a:ext cx="6281003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			: 2019</a:t>
            </a:r>
          </a:p>
          <a:p>
            <a:pPr algn="just"/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2019		: 50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Peruntukan program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2020		: -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Membantu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membuka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global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menghasilkan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berkualiti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memenuhi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piawaian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eksport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berpotensi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saing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hendak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diterokai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 dan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Membantu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meningkatkan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pendapatan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melalui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keusahawanan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Produk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Berjaya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menembusi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global;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Peningkatan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kualiti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usahawan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 dan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Pewujudan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peluang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pekerjaan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Usahawan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bandar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berkualiti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ready to export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40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400" dirty="0" smtClean="0">
                <a:solidFill>
                  <a:srgbClr val="FFFF00"/>
                </a:solidFill>
                <a:latin typeface="Bahnschrift" panose="020B0502040204020203" pitchFamily="34" charset="0"/>
              </a:rPr>
              <a:t>AGENSI </a:t>
            </a:r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PELAKSANA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BAHAGIAN PEMBANGUNAN USAHAWAN DESA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ARAS 19, PERSIARAN PERDANA, PRESINT 4, PUSAT PENTADBIRAN KERAJAAN PERSEKUTUAN, 62100 PUTRAJAYA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TEL: 03-8891 5602</a:t>
            </a:r>
          </a:p>
          <a:p>
            <a:pPr algn="just"/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FAKS: 03-8888 2341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89EEB1B-F8EA-4CDA-893E-01406AE5CDD2}"/>
              </a:ext>
            </a:extLst>
          </p:cNvPr>
          <p:cNvSpPr/>
          <p:nvPr/>
        </p:nvSpPr>
        <p:spPr>
          <a:xfrm>
            <a:off x="384657" y="6001096"/>
            <a:ext cx="5451232" cy="3323987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en-MY" sz="140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Perusahaan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dilaksanakan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kawasan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parlimen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bandar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bernaung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bawah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KPLB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atau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agensi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bawah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KPLB;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Berdaftar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SSM;</a:t>
            </a:r>
          </a:p>
          <a:p>
            <a:pPr marL="228600" indent="-228600">
              <a:buFont typeface="+mj-lt"/>
              <a:buAutoNum type="arabicPeriod"/>
            </a:pP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MY" sz="140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Entiti</a:t>
            </a:r>
            <a:r>
              <a:rPr lang="en-MY" sz="140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perniagan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aktif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setahun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dari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tarikh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permohonan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;</a:t>
            </a: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Ekuiti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60%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warganegara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Malaysia;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Produk yang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hendak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dieksport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merupakan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400" dirty="0" err="1">
                <a:solidFill>
                  <a:schemeClr val="bg1"/>
                </a:solidFill>
                <a:latin typeface="Bahnschrift" panose="020B0502040204020203" pitchFamily="34" charset="0"/>
              </a:rPr>
              <a:t>buatan</a:t>
            </a:r>
            <a:r>
              <a:rPr lang="en-MY" sz="1400" dirty="0">
                <a:solidFill>
                  <a:schemeClr val="bg1"/>
                </a:solidFill>
                <a:latin typeface="Bahnschrift" panose="020B0502040204020203" pitchFamily="34" charset="0"/>
              </a:rPr>
              <a:t> Malaysia</a:t>
            </a:r>
          </a:p>
          <a:p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MY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B0864DA-5FBD-40CB-911C-7BBC3C368CD2}"/>
              </a:ext>
            </a:extLst>
          </p:cNvPr>
          <p:cNvSpPr txBox="1"/>
          <p:nvPr/>
        </p:nvSpPr>
        <p:spPr>
          <a:xfrm>
            <a:off x="1403130" y="338958"/>
            <a:ext cx="4339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</a:t>
            </a:r>
            <a:r>
              <a:rPr lang="es-ES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Akses</a:t>
            </a:r>
            <a:r>
              <a:rPr lang="es-ES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pasaran &amp; </a:t>
            </a:r>
            <a:r>
              <a:rPr lang="es-ES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Pengantarabangsaan</a:t>
            </a:r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520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7C8DEA-BA5C-4BCC-AD9B-313ADCBD9350}"/>
              </a:ext>
            </a:extLst>
          </p:cNvPr>
          <p:cNvSpPr txBox="1"/>
          <p:nvPr/>
        </p:nvSpPr>
        <p:spPr>
          <a:xfrm>
            <a:off x="978680" y="577189"/>
            <a:ext cx="5723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i="1" dirty="0">
                <a:solidFill>
                  <a:srgbClr val="FFFF00"/>
                </a:solidFill>
                <a:latin typeface="Bahnschrift" panose="020B0502040204020203" pitchFamily="34" charset="0"/>
              </a:rPr>
              <a:t>GATE TO GLOBAL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5CDF8F1-3452-4E8A-B318-7CDA69C41EB9}"/>
              </a:ext>
            </a:extLst>
          </p:cNvPr>
          <p:cNvSpPr txBox="1"/>
          <p:nvPr/>
        </p:nvSpPr>
        <p:spPr>
          <a:xfrm>
            <a:off x="390909" y="1383302"/>
            <a:ext cx="6281003" cy="7209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LATAR BELAKANG PROGRAM</a:t>
            </a:r>
          </a:p>
          <a:p>
            <a:pPr algn="just"/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Tahun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mula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diperkenalkan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			: 2017</a:t>
            </a:r>
          </a:p>
          <a:p>
            <a:pPr algn="just"/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Bilangan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2019		: 87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peserta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(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setakat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30.6.2019)</a:t>
            </a:r>
          </a:p>
          <a:p>
            <a:pPr algn="just"/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Peruntukan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program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2020		: RM1,000,000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OBJEKTIF PROGRAM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Mengukuhkan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penjenamaan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pengeluar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entiti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jenama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(brand equity)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mampu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bersaing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di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antarabangsa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keupayaan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prestasi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pembangunan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kapasiti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pengeluar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Bumiputera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persediaan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antarabangsa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pelan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komunikasi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serta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strategi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pemasaran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sehingga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peringkat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antarabangsa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Mengembangkan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akses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bagi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tempatan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Bumiputera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kepada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pasaran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antarabangsa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kerjasama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MATRADE.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OUTCOME PROGRAM (Sasaran)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Keluaran Dalam Negara Kasar (KDNK)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bilangan usahawan bertaraf antarabangsa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jualan dan pendapatan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Meningkatkan nilai eksport negara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it-IT" sz="1250" dirty="0">
                <a:solidFill>
                  <a:schemeClr val="bg1"/>
                </a:solidFill>
                <a:latin typeface="Bahnschrift" panose="020B0502040204020203" pitchFamily="34" charset="0"/>
              </a:rPr>
              <a:t>Mewujudkan peluang pekerjaan</a:t>
            </a: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KUMPULAN SASARAN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Usahawan Bumiputera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berpotensi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memasarkan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luar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negara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dalam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bidang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seperti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Pembuatan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,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Peruncitan,Pembinaan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endParaRPr lang="en-MY" sz="1250" dirty="0" smtClean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algn="just"/>
            <a:endParaRPr lang="en-MY" sz="12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endParaRPr lang="en-MY" sz="1250" dirty="0">
              <a:solidFill>
                <a:srgbClr val="FFFF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AGENSI PELAKSANA</a:t>
            </a:r>
          </a:p>
          <a:p>
            <a:pPr algn="just"/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PEJABAT MARA BERDEKATAN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FB5DB0A-2F4B-44EC-880A-7757BE199D73}"/>
              </a:ext>
            </a:extLst>
          </p:cNvPr>
          <p:cNvSpPr txBox="1"/>
          <p:nvPr/>
        </p:nvSpPr>
        <p:spPr>
          <a:xfrm>
            <a:off x="1403130" y="338958"/>
            <a:ext cx="4339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Bidang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Tumpuan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 Akses </a:t>
            </a:r>
            <a:r>
              <a:rPr lang="en-MY" sz="1200" dirty="0" err="1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Pasaran</a:t>
            </a:r>
            <a:r>
              <a:rPr lang="en-MY" sz="1200" dirty="0">
                <a:solidFill>
                  <a:schemeClr val="bg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&amp; Pengantarabangsaan"</a:t>
            </a:r>
          </a:p>
          <a:p>
            <a:endParaRPr lang="en-MY" sz="1200" dirty="0">
              <a:solidFill>
                <a:schemeClr val="bg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1942F024-1E13-45B8-AABB-E63C12410CEB}"/>
              </a:ext>
            </a:extLst>
          </p:cNvPr>
          <p:cNvSpPr/>
          <p:nvPr/>
        </p:nvSpPr>
        <p:spPr>
          <a:xfrm>
            <a:off x="359828" y="6225381"/>
            <a:ext cx="6281002" cy="1846659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en-MY" sz="1250" dirty="0">
                <a:solidFill>
                  <a:srgbClr val="FFFF00"/>
                </a:solidFill>
                <a:latin typeface="Bahnschrift" panose="020B0502040204020203" pitchFamily="34" charset="0"/>
              </a:rPr>
              <a:t>SYARAT LAYAK MEMOHON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Syarikat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telah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berdaftar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dengan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SSM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beroperasi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sepenuh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masa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sekurang-kurangnya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3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tahun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Pemilikan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syarikat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adalah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100% Bumiputera</a:t>
            </a:r>
          </a:p>
          <a:p>
            <a:pPr marL="228600" indent="-228600">
              <a:buFont typeface="+mj-lt"/>
              <a:buAutoNum type="arabicPeriod"/>
            </a:pP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Syarikat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mempunyai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/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yang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tersedia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dan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berpotensi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untuk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dipasarkan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ke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peringkat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antarabangsa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Produk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/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perkhidmatan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memenuhi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syarat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piawaian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</a:t>
            </a:r>
            <a:r>
              <a:rPr lang="en-MY" sz="1250" dirty="0" err="1">
                <a:solidFill>
                  <a:schemeClr val="bg1"/>
                </a:solidFill>
                <a:latin typeface="Bahnschrift" panose="020B0502040204020203" pitchFamily="34" charset="0"/>
              </a:rPr>
              <a:t>seperti</a:t>
            </a:r>
            <a:r>
              <a:rPr lang="en-MY" sz="1250" dirty="0">
                <a:solidFill>
                  <a:schemeClr val="bg1"/>
                </a:solidFill>
                <a:latin typeface="Bahnschrift" panose="020B0502040204020203" pitchFamily="34" charset="0"/>
              </a:rPr>
              <a:t> HALAL</a:t>
            </a:r>
            <a:r>
              <a:rPr lang="en-MY" sz="1250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/ MESTI/ GMP/ KKM</a:t>
            </a:r>
            <a:endParaRPr lang="en-MY" sz="125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97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3073</TotalTime>
  <Words>4103</Words>
  <Application>Microsoft Office PowerPoint</Application>
  <PresentationFormat>A4 Paper (210x297 mm)</PresentationFormat>
  <Paragraphs>3634</Paragraphs>
  <Slides>114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114</vt:i4>
      </vt:variant>
    </vt:vector>
  </HeadingPairs>
  <TitlesOfParts>
    <vt:vector size="120" baseType="lpstr">
      <vt:lpstr>Arial</vt:lpstr>
      <vt:lpstr>Bahnschrift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alfizan omar</dc:creator>
  <cp:lastModifiedBy>Siti Aminah bt. Gunong@Mohd Shah</cp:lastModifiedBy>
  <cp:revision>302</cp:revision>
  <cp:lastPrinted>2020-07-20T04:20:32Z</cp:lastPrinted>
  <dcterms:created xsi:type="dcterms:W3CDTF">2020-02-28T10:21:43Z</dcterms:created>
  <dcterms:modified xsi:type="dcterms:W3CDTF">2020-09-02T03:38:59Z</dcterms:modified>
</cp:coreProperties>
</file>